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Lst>
  <p:sldSz cy="5143500" cx="9144000"/>
  <p:notesSz cx="6858000" cy="9144000"/>
  <p:embeddedFontLst>
    <p:embeddedFont>
      <p:font typeface="PT Sans Narrow"/>
      <p:regular r:id="rId40"/>
      <p:bold r:id="rId41"/>
    </p:embeddedFont>
    <p:embeddedFont>
      <p:font typeface="Open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font" Target="fonts/PTSansNarrow-regular.fntdata"/><Relationship Id="rId20" Type="http://schemas.openxmlformats.org/officeDocument/2006/relationships/slide" Target="slides/slide16.xml"/><Relationship Id="rId42" Type="http://schemas.openxmlformats.org/officeDocument/2006/relationships/font" Target="fonts/OpenSans-regular.fntdata"/><Relationship Id="rId41" Type="http://schemas.openxmlformats.org/officeDocument/2006/relationships/font" Target="fonts/PTSansNarrow-bold.fntdata"/><Relationship Id="rId22" Type="http://schemas.openxmlformats.org/officeDocument/2006/relationships/slide" Target="slides/slide18.xml"/><Relationship Id="rId44" Type="http://schemas.openxmlformats.org/officeDocument/2006/relationships/font" Target="fonts/OpenSans-italic.fntdata"/><Relationship Id="rId21" Type="http://schemas.openxmlformats.org/officeDocument/2006/relationships/slide" Target="slides/slide17.xml"/><Relationship Id="rId43" Type="http://schemas.openxmlformats.org/officeDocument/2006/relationships/font" Target="fonts/OpenSans-bold.fntdata"/><Relationship Id="rId24" Type="http://schemas.openxmlformats.org/officeDocument/2006/relationships/slide" Target="slides/slide20.xml"/><Relationship Id="rId23" Type="http://schemas.openxmlformats.org/officeDocument/2006/relationships/slide" Target="slides/slide19.xml"/><Relationship Id="rId45" Type="http://schemas.openxmlformats.org/officeDocument/2006/relationships/font" Target="fonts/Open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lnSpc>
                <a:spcPct val="90000"/>
              </a:lnSpc>
              <a:spcBef>
                <a:spcPts val="1000"/>
              </a:spcBef>
              <a:buNone/>
            </a:pPr>
            <a:r>
              <a:rPr lang="en-GB" sz="1200">
                <a:solidFill>
                  <a:schemeClr val="dk1"/>
                </a:solidFill>
              </a:rPr>
              <a:t>•without I/O cost, boosting performance </a:t>
            </a:r>
          </a:p>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 name="Shape 16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9" name="Shape 179"/>
        <p:cNvGrpSpPr/>
        <p:nvPr/>
      </p:nvGrpSpPr>
      <p:grpSpPr>
        <a:xfrm>
          <a:off x="0" y="0"/>
          <a:ext cx="0" cy="0"/>
          <a:chOff x="0" y="0"/>
          <a:chExt cx="0" cy="0"/>
        </a:xfrm>
      </p:grpSpPr>
      <p:sp>
        <p:nvSpPr>
          <p:cNvPr id="180" name="Shape 1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1" name="Shape 18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0" name="Shape 1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5" name="Shape 195"/>
        <p:cNvGrpSpPr/>
        <p:nvPr/>
      </p:nvGrpSpPr>
      <p:grpSpPr>
        <a:xfrm>
          <a:off x="0" y="0"/>
          <a:ext cx="0" cy="0"/>
          <a:chOff x="0" y="0"/>
          <a:chExt cx="0" cy="0"/>
        </a:xfrm>
      </p:grpSpPr>
      <p:sp>
        <p:nvSpPr>
          <p:cNvPr id="196" name="Shape 1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7" name="Shape 19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8" name="Shape 208"/>
        <p:cNvGrpSpPr/>
        <p:nvPr/>
      </p:nvGrpSpPr>
      <p:grpSpPr>
        <a:xfrm>
          <a:off x="0" y="0"/>
          <a:ext cx="0" cy="0"/>
          <a:chOff x="0" y="0"/>
          <a:chExt cx="0" cy="0"/>
        </a:xfrm>
      </p:grpSpPr>
      <p:sp>
        <p:nvSpPr>
          <p:cNvPr id="209" name="Shape 2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0" name="Shape 21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7" name="Shape 227"/>
        <p:cNvGrpSpPr/>
        <p:nvPr/>
      </p:nvGrpSpPr>
      <p:grpSpPr>
        <a:xfrm>
          <a:off x="0" y="0"/>
          <a:ext cx="0" cy="0"/>
          <a:chOff x="0" y="0"/>
          <a:chExt cx="0" cy="0"/>
        </a:xfrm>
      </p:grpSpPr>
      <p:sp>
        <p:nvSpPr>
          <p:cNvPr id="228" name="Shape 2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9" name="Shape 22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3" name="Shape 233"/>
        <p:cNvGrpSpPr/>
        <p:nvPr/>
      </p:nvGrpSpPr>
      <p:grpSpPr>
        <a:xfrm>
          <a:off x="0" y="0"/>
          <a:ext cx="0" cy="0"/>
          <a:chOff x="0" y="0"/>
          <a:chExt cx="0" cy="0"/>
        </a:xfrm>
      </p:grpSpPr>
      <p:sp>
        <p:nvSpPr>
          <p:cNvPr id="234" name="Shape 2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5" name="Shape 2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9" name="Shape 239"/>
        <p:cNvGrpSpPr/>
        <p:nvPr/>
      </p:nvGrpSpPr>
      <p:grpSpPr>
        <a:xfrm>
          <a:off x="0" y="0"/>
          <a:ext cx="0" cy="0"/>
          <a:chOff x="0" y="0"/>
          <a:chExt cx="0" cy="0"/>
        </a:xfrm>
      </p:grpSpPr>
      <p:sp>
        <p:nvSpPr>
          <p:cNvPr id="240" name="Shape 2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1" name="Shape 2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8" name="Shape 2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 name="Shape 2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0" name="Shape 260"/>
        <p:cNvGrpSpPr/>
        <p:nvPr/>
      </p:nvGrpSpPr>
      <p:grpSpPr>
        <a:xfrm>
          <a:off x="0" y="0"/>
          <a:ext cx="0" cy="0"/>
          <a:chOff x="0" y="0"/>
          <a:chExt cx="0" cy="0"/>
        </a:xfrm>
      </p:grpSpPr>
      <p:sp>
        <p:nvSpPr>
          <p:cNvPr id="261" name="Shape 2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2" name="Shape 26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6" name="Shape 266"/>
        <p:cNvGrpSpPr/>
        <p:nvPr/>
      </p:nvGrpSpPr>
      <p:grpSpPr>
        <a:xfrm>
          <a:off x="0" y="0"/>
          <a:ext cx="0" cy="0"/>
          <a:chOff x="0" y="0"/>
          <a:chExt cx="0" cy="0"/>
        </a:xfrm>
      </p:grpSpPr>
      <p:sp>
        <p:nvSpPr>
          <p:cNvPr id="267" name="Shape 2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8" name="Shape 26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2" name="Shape 272"/>
        <p:cNvGrpSpPr/>
        <p:nvPr/>
      </p:nvGrpSpPr>
      <p:grpSpPr>
        <a:xfrm>
          <a:off x="0" y="0"/>
          <a:ext cx="0" cy="0"/>
          <a:chOff x="0" y="0"/>
          <a:chExt cx="0" cy="0"/>
        </a:xfrm>
      </p:grpSpPr>
      <p:sp>
        <p:nvSpPr>
          <p:cNvPr id="273" name="Shape 2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4" name="Shape 27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0" name="Shape 2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6" name="Shape 2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0" name="Shape 290"/>
        <p:cNvGrpSpPr/>
        <p:nvPr/>
      </p:nvGrpSpPr>
      <p:grpSpPr>
        <a:xfrm>
          <a:off x="0" y="0"/>
          <a:ext cx="0" cy="0"/>
          <a:chOff x="0" y="0"/>
          <a:chExt cx="0" cy="0"/>
        </a:xfrm>
      </p:grpSpPr>
      <p:sp>
        <p:nvSpPr>
          <p:cNvPr id="291" name="Shape 2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2" name="Shape 2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8" name="Shape 29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GB"/>
              <a:t>Driver talks to master (single coordinator manages workers).</a:t>
            </a:r>
          </a:p>
          <a:p>
            <a:pPr lvl="0">
              <a:spcBef>
                <a:spcPts val="0"/>
              </a:spcBef>
              <a:buNone/>
            </a:pPr>
            <a:r>
              <a:rPr lang="en-GB"/>
              <a:t>Driver and the executors run in their own Java processes, can be run on same (horizontal cluster) or separate machines (vertical cluster).</a:t>
            </a:r>
          </a:p>
          <a:p>
            <a:pPr lvl="0">
              <a:spcBef>
                <a:spcPts val="0"/>
              </a:spcBef>
              <a:buNone/>
            </a:pPr>
            <a:r>
              <a:rPr lang="en-GB"/>
              <a:t>Driver splits a Spark application into tasks and schedules them to run on executors.</a:t>
            </a:r>
          </a:p>
          <a:p>
            <a:pPr lvl="0">
              <a:spcBef>
                <a:spcPts val="0"/>
              </a:spcBef>
              <a:buNone/>
            </a:pPr>
            <a:r>
              <a:rPr lang="en-GB"/>
              <a:t>A driver coordinates workers and overall execution of tasks.</a:t>
            </a:r>
          </a:p>
          <a:p>
            <a:pPr lvl="0">
              <a:spcBef>
                <a:spcPts val="0"/>
              </a:spcBef>
              <a:buNone/>
            </a:pPr>
            <a:r>
              <a:rPr lang="en-GB"/>
              <a:t>Master is a running Spark instance that connects to a cluster manager for resources.</a:t>
            </a:r>
          </a:p>
          <a:p>
            <a:pPr lvl="0">
              <a:spcBef>
                <a:spcPts val="0"/>
              </a:spcBef>
              <a:buNone/>
            </a:pPr>
            <a:r>
              <a:rPr lang="en-GB"/>
              <a:t>The master acquires cluster nodes to run executors.</a:t>
            </a:r>
          </a:p>
          <a:p>
            <a:pPr lvl="0">
              <a:spcBef>
                <a:spcPts val="0"/>
              </a:spcBef>
              <a:buNone/>
            </a:pPr>
            <a:r>
              <a:rPr lang="en-GB"/>
              <a:t>Workers/slaves are running Spark instances where executors live to execute tasks. (compute nodes)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cxnSp>
        <p:nvCxnSpPr>
          <p:cNvPr id="10" name="Shape 10"/>
          <p:cNvCxnSpPr/>
          <p:nvPr/>
        </p:nvCxnSpPr>
        <p:spPr>
          <a:xfrm>
            <a:off x="7007735" y="3176887"/>
            <a:ext cx="562200" cy="0"/>
          </a:xfrm>
          <a:prstGeom prst="straightConnector1">
            <a:avLst/>
          </a:prstGeom>
          <a:noFill/>
          <a:ln cap="flat" cmpd="sng" w="76200">
            <a:solidFill>
              <a:schemeClr val="lt2"/>
            </a:solidFill>
            <a:prstDash val="solid"/>
            <a:round/>
            <a:headEnd len="med" w="med" type="none"/>
            <a:tailEnd len="med" w="med" type="none"/>
          </a:ln>
        </p:spPr>
      </p:cxnSp>
      <p:cxnSp>
        <p:nvCxnSpPr>
          <p:cNvPr id="11" name="Shape 11"/>
          <p:cNvCxnSpPr/>
          <p:nvPr/>
        </p:nvCxnSpPr>
        <p:spPr>
          <a:xfrm>
            <a:off x="1575034" y="3158251"/>
            <a:ext cx="562200" cy="0"/>
          </a:xfrm>
          <a:prstGeom prst="straightConnector1">
            <a:avLst/>
          </a:prstGeom>
          <a:noFill/>
          <a:ln cap="flat" cmpd="sng" w="76200">
            <a:solidFill>
              <a:schemeClr val="lt2"/>
            </a:solidFill>
            <a:prstDash val="solid"/>
            <a:round/>
            <a:headEnd len="med" w="med" type="none"/>
            <a:tailEnd len="med" w="med" type="none"/>
          </a:ln>
        </p:spPr>
      </p:cxnSp>
      <p:grpSp>
        <p:nvGrpSpPr>
          <p:cNvPr id="12" name="Shape 12"/>
          <p:cNvGrpSpPr/>
          <p:nvPr/>
        </p:nvGrpSpPr>
        <p:grpSpPr>
          <a:xfrm>
            <a:off x="1004144" y="1022025"/>
            <a:ext cx="7136667" cy="152400"/>
            <a:chOff x="1346428" y="1011300"/>
            <a:chExt cx="6452100" cy="152400"/>
          </a:xfrm>
        </p:grpSpPr>
        <p:cxnSp>
          <p:nvCxnSpPr>
            <p:cNvPr id="13" name="Shape 13"/>
            <p:cNvCxnSpPr/>
            <p:nvPr/>
          </p:nvCxnSpPr>
          <p:spPr>
            <a:xfrm rot="10800000">
              <a:off x="1346428" y="1011300"/>
              <a:ext cx="6452100" cy="0"/>
            </a:xfrm>
            <a:prstGeom prst="straightConnector1">
              <a:avLst/>
            </a:prstGeom>
            <a:noFill/>
            <a:ln cap="flat" cmpd="sng" w="76200">
              <a:solidFill>
                <a:schemeClr val="accent3"/>
              </a:solidFill>
              <a:prstDash val="solid"/>
              <a:round/>
              <a:headEnd len="med" w="med" type="none"/>
              <a:tailEnd len="med" w="med" type="none"/>
            </a:ln>
          </p:spPr>
        </p:cxnSp>
        <p:cxnSp>
          <p:nvCxnSpPr>
            <p:cNvPr id="14" name="Shape 14"/>
            <p:cNvCxnSpPr/>
            <p:nvPr/>
          </p:nvCxnSpPr>
          <p:spPr>
            <a:xfrm rot="10800000">
              <a:off x="1346428" y="1163700"/>
              <a:ext cx="6452100" cy="0"/>
            </a:xfrm>
            <a:prstGeom prst="straightConnector1">
              <a:avLst/>
            </a:prstGeom>
            <a:noFill/>
            <a:ln cap="flat" cmpd="sng" w="9525">
              <a:solidFill>
                <a:schemeClr val="accent3"/>
              </a:solidFill>
              <a:prstDash val="solid"/>
              <a:round/>
              <a:headEnd len="med" w="med" type="none"/>
              <a:tailEnd len="med" w="med" type="none"/>
            </a:ln>
          </p:spPr>
        </p:cxnSp>
      </p:grpSp>
      <p:grpSp>
        <p:nvGrpSpPr>
          <p:cNvPr id="15" name="Shape 15"/>
          <p:cNvGrpSpPr/>
          <p:nvPr/>
        </p:nvGrpSpPr>
        <p:grpSpPr>
          <a:xfrm>
            <a:off x="1004151" y="3969100"/>
            <a:ext cx="7136667" cy="152400"/>
            <a:chOff x="1346435" y="3969087"/>
            <a:chExt cx="6452100" cy="152400"/>
          </a:xfrm>
        </p:grpSpPr>
        <p:cxnSp>
          <p:nvCxnSpPr>
            <p:cNvPr id="16" name="Shape 16"/>
            <p:cNvCxnSpPr/>
            <p:nvPr/>
          </p:nvCxnSpPr>
          <p:spPr>
            <a:xfrm>
              <a:off x="1346435" y="4121487"/>
              <a:ext cx="6452100" cy="0"/>
            </a:xfrm>
            <a:prstGeom prst="straightConnector1">
              <a:avLst/>
            </a:prstGeom>
            <a:noFill/>
            <a:ln cap="flat" cmpd="sng" w="76200">
              <a:solidFill>
                <a:schemeClr val="accent3"/>
              </a:solidFill>
              <a:prstDash val="solid"/>
              <a:round/>
              <a:headEnd len="med" w="med" type="none"/>
              <a:tailEnd len="med" w="med" type="none"/>
            </a:ln>
          </p:spPr>
        </p:cxnSp>
        <p:cxnSp>
          <p:nvCxnSpPr>
            <p:cNvPr id="17" name="Shape 17"/>
            <p:cNvCxnSpPr/>
            <p:nvPr/>
          </p:nvCxnSpPr>
          <p:spPr>
            <a:xfrm>
              <a:off x="1346435" y="3969087"/>
              <a:ext cx="6452100" cy="0"/>
            </a:xfrm>
            <a:prstGeom prst="straightConnector1">
              <a:avLst/>
            </a:prstGeom>
            <a:noFill/>
            <a:ln cap="flat" cmpd="sng" w="9525">
              <a:solidFill>
                <a:schemeClr val="accent3"/>
              </a:solidFill>
              <a:prstDash val="solid"/>
              <a:round/>
              <a:headEnd len="med" w="med" type="none"/>
              <a:tailEnd len="med" w="med" type="none"/>
            </a:ln>
          </p:spPr>
        </p:cxnSp>
      </p:grpSp>
      <p:sp>
        <p:nvSpPr>
          <p:cNvPr id="18" name="Shape 18"/>
          <p:cNvSpPr txBox="1"/>
          <p:nvPr>
            <p:ph type="ctrTitle"/>
          </p:nvPr>
        </p:nvSpPr>
        <p:spPr>
          <a:xfrm>
            <a:off x="1004150" y="1751764"/>
            <a:ext cx="7136700" cy="1022400"/>
          </a:xfrm>
          <a:prstGeom prst="rect">
            <a:avLst/>
          </a:prstGeom>
        </p:spPr>
        <p:txBody>
          <a:bodyPr anchorCtr="0" anchor="b" bIns="91425" lIns="91425" rIns="91425" tIns="91425"/>
          <a:lstStyle>
            <a:lvl1pPr lvl="0" algn="ctr">
              <a:spcBef>
                <a:spcPts val="0"/>
              </a:spcBef>
              <a:buSzPct val="100000"/>
              <a:defRPr sz="5400"/>
            </a:lvl1pPr>
            <a:lvl2pPr lvl="1" algn="ctr">
              <a:spcBef>
                <a:spcPts val="0"/>
              </a:spcBef>
              <a:buSzPct val="100000"/>
              <a:defRPr sz="5400"/>
            </a:lvl2pPr>
            <a:lvl3pPr lvl="2" algn="ctr">
              <a:spcBef>
                <a:spcPts val="0"/>
              </a:spcBef>
              <a:buSzPct val="100000"/>
              <a:defRPr sz="5400"/>
            </a:lvl3pPr>
            <a:lvl4pPr lvl="3" algn="ctr">
              <a:spcBef>
                <a:spcPts val="0"/>
              </a:spcBef>
              <a:buSzPct val="100000"/>
              <a:defRPr sz="5400"/>
            </a:lvl4pPr>
            <a:lvl5pPr lvl="4" algn="ctr">
              <a:spcBef>
                <a:spcPts val="0"/>
              </a:spcBef>
              <a:buSzPct val="100000"/>
              <a:defRPr sz="5400"/>
            </a:lvl5pPr>
            <a:lvl6pPr lvl="5" algn="ctr">
              <a:spcBef>
                <a:spcPts val="0"/>
              </a:spcBef>
              <a:buSzPct val="100000"/>
              <a:defRPr sz="5400"/>
            </a:lvl6pPr>
            <a:lvl7pPr lvl="6" algn="ctr">
              <a:spcBef>
                <a:spcPts val="0"/>
              </a:spcBef>
              <a:buSzPct val="100000"/>
              <a:defRPr sz="5400"/>
            </a:lvl7pPr>
            <a:lvl8pPr lvl="7" algn="ctr">
              <a:spcBef>
                <a:spcPts val="0"/>
              </a:spcBef>
              <a:buSzPct val="100000"/>
              <a:defRPr sz="5400"/>
            </a:lvl8pPr>
            <a:lvl9pPr lvl="8" algn="ctr">
              <a:spcBef>
                <a:spcPts val="0"/>
              </a:spcBef>
              <a:buSzPct val="100000"/>
              <a:defRPr sz="5400"/>
            </a:lvl9pPr>
          </a:lstStyle>
          <a:p/>
        </p:txBody>
      </p:sp>
      <p:sp>
        <p:nvSpPr>
          <p:cNvPr id="19" name="Shape 19"/>
          <p:cNvSpPr txBox="1"/>
          <p:nvPr>
            <p:ph idx="1" type="subTitle"/>
          </p:nvPr>
        </p:nvSpPr>
        <p:spPr>
          <a:xfrm>
            <a:off x="2137225" y="2850039"/>
            <a:ext cx="48705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400"/>
            </a:lvl1pPr>
            <a:lvl2pPr lvl="1" algn="ctr">
              <a:lnSpc>
                <a:spcPct val="100000"/>
              </a:lnSpc>
              <a:spcBef>
                <a:spcPts val="0"/>
              </a:spcBef>
              <a:spcAft>
                <a:spcPts val="0"/>
              </a:spcAft>
              <a:buSzPct val="100000"/>
              <a:buNone/>
              <a:defRPr sz="2400"/>
            </a:lvl2pPr>
            <a:lvl3pPr lvl="2" algn="ctr">
              <a:lnSpc>
                <a:spcPct val="100000"/>
              </a:lnSpc>
              <a:spcBef>
                <a:spcPts val="0"/>
              </a:spcBef>
              <a:spcAft>
                <a:spcPts val="0"/>
              </a:spcAft>
              <a:buSzPct val="100000"/>
              <a:buNone/>
              <a:defRPr sz="2400"/>
            </a:lvl3pPr>
            <a:lvl4pPr lvl="3" algn="ctr">
              <a:lnSpc>
                <a:spcPct val="100000"/>
              </a:lnSpc>
              <a:spcBef>
                <a:spcPts val="0"/>
              </a:spcBef>
              <a:spcAft>
                <a:spcPts val="0"/>
              </a:spcAft>
              <a:buSzPct val="100000"/>
              <a:buNone/>
              <a:defRPr sz="2400"/>
            </a:lvl4pPr>
            <a:lvl5pPr lvl="4" algn="ctr">
              <a:lnSpc>
                <a:spcPct val="100000"/>
              </a:lnSpc>
              <a:spcBef>
                <a:spcPts val="0"/>
              </a:spcBef>
              <a:spcAft>
                <a:spcPts val="0"/>
              </a:spcAft>
              <a:buSzPct val="100000"/>
              <a:buNone/>
              <a:defRPr sz="2400"/>
            </a:lvl5pPr>
            <a:lvl6pPr lvl="5" algn="ctr">
              <a:lnSpc>
                <a:spcPct val="100000"/>
              </a:lnSpc>
              <a:spcBef>
                <a:spcPts val="0"/>
              </a:spcBef>
              <a:spcAft>
                <a:spcPts val="0"/>
              </a:spcAft>
              <a:buSzPct val="100000"/>
              <a:buNone/>
              <a:defRPr sz="2400"/>
            </a:lvl6pPr>
            <a:lvl7pPr lvl="6" algn="ctr">
              <a:lnSpc>
                <a:spcPct val="100000"/>
              </a:lnSpc>
              <a:spcBef>
                <a:spcPts val="0"/>
              </a:spcBef>
              <a:spcAft>
                <a:spcPts val="0"/>
              </a:spcAft>
              <a:buSzPct val="100000"/>
              <a:buNone/>
              <a:defRPr sz="2400"/>
            </a:lvl7pPr>
            <a:lvl8pPr lvl="7" algn="ctr">
              <a:lnSpc>
                <a:spcPct val="100000"/>
              </a:lnSpc>
              <a:spcBef>
                <a:spcPts val="0"/>
              </a:spcBef>
              <a:spcAft>
                <a:spcPts val="0"/>
              </a:spcAft>
              <a:buSzPct val="100000"/>
              <a:buNone/>
              <a:defRPr sz="2400"/>
            </a:lvl8pPr>
            <a:lvl9pPr lvl="8" algn="ctr">
              <a:lnSpc>
                <a:spcPct val="100000"/>
              </a:lnSpc>
              <a:spcBef>
                <a:spcPts val="0"/>
              </a:spcBef>
              <a:spcAft>
                <a:spcPts val="0"/>
              </a:spcAft>
              <a:buSzPct val="100000"/>
              <a:buNone/>
              <a:defRPr sz="2400"/>
            </a:lvl9pPr>
          </a:lstStyle>
          <a:p/>
        </p:txBody>
      </p:sp>
      <p:sp>
        <p:nvSpPr>
          <p:cNvPr id="20" name="Shape 2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5" name="Shape 55"/>
        <p:cNvGrpSpPr/>
        <p:nvPr/>
      </p:nvGrpSpPr>
      <p:grpSpPr>
        <a:xfrm>
          <a:off x="0" y="0"/>
          <a:ext cx="0" cy="0"/>
          <a:chOff x="0" y="0"/>
          <a:chExt cx="0" cy="0"/>
        </a:xfrm>
      </p:grpSpPr>
      <p:sp>
        <p:nvSpPr>
          <p:cNvPr id="56" name="Shape 56"/>
          <p:cNvSpPr/>
          <p:nvPr/>
        </p:nvSpPr>
        <p:spPr>
          <a:xfrm>
            <a:off x="-75"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57" name="Shape 57"/>
          <p:cNvSpPr txBox="1"/>
          <p:nvPr>
            <p:ph type="title"/>
          </p:nvPr>
        </p:nvSpPr>
        <p:spPr>
          <a:xfrm>
            <a:off x="311700" y="1304850"/>
            <a:ext cx="8520600" cy="1538400"/>
          </a:xfrm>
          <a:prstGeom prst="rect">
            <a:avLst/>
          </a:prstGeom>
        </p:spPr>
        <p:txBody>
          <a:bodyPr anchorCtr="0" anchor="ctr" bIns="91425" lIns="91425" rIns="91425" tIns="91425"/>
          <a:lstStyle>
            <a:lvl1pPr lvl="0" algn="ctr">
              <a:spcBef>
                <a:spcPts val="0"/>
              </a:spcBef>
              <a:buClr>
                <a:schemeClr val="accent3"/>
              </a:buClr>
              <a:buSzPct val="100000"/>
              <a:defRPr sz="13000">
                <a:solidFill>
                  <a:schemeClr val="accent3"/>
                </a:solidFill>
              </a:defRPr>
            </a:lvl1pPr>
            <a:lvl2pPr lvl="1" algn="ctr">
              <a:spcBef>
                <a:spcPts val="0"/>
              </a:spcBef>
              <a:buClr>
                <a:schemeClr val="accent3"/>
              </a:buClr>
              <a:buSzPct val="100000"/>
              <a:defRPr sz="13000">
                <a:solidFill>
                  <a:schemeClr val="accent3"/>
                </a:solidFill>
              </a:defRPr>
            </a:lvl2pPr>
            <a:lvl3pPr lvl="2" algn="ctr">
              <a:spcBef>
                <a:spcPts val="0"/>
              </a:spcBef>
              <a:buClr>
                <a:schemeClr val="accent3"/>
              </a:buClr>
              <a:buSzPct val="100000"/>
              <a:defRPr sz="13000">
                <a:solidFill>
                  <a:schemeClr val="accent3"/>
                </a:solidFill>
              </a:defRPr>
            </a:lvl3pPr>
            <a:lvl4pPr lvl="3" algn="ctr">
              <a:spcBef>
                <a:spcPts val="0"/>
              </a:spcBef>
              <a:buClr>
                <a:schemeClr val="accent3"/>
              </a:buClr>
              <a:buSzPct val="100000"/>
              <a:defRPr sz="13000">
                <a:solidFill>
                  <a:schemeClr val="accent3"/>
                </a:solidFill>
              </a:defRPr>
            </a:lvl4pPr>
            <a:lvl5pPr lvl="4" algn="ctr">
              <a:spcBef>
                <a:spcPts val="0"/>
              </a:spcBef>
              <a:buClr>
                <a:schemeClr val="accent3"/>
              </a:buClr>
              <a:buSzPct val="100000"/>
              <a:defRPr sz="13000">
                <a:solidFill>
                  <a:schemeClr val="accent3"/>
                </a:solidFill>
              </a:defRPr>
            </a:lvl5pPr>
            <a:lvl6pPr lvl="5" algn="ctr">
              <a:spcBef>
                <a:spcPts val="0"/>
              </a:spcBef>
              <a:buClr>
                <a:schemeClr val="accent3"/>
              </a:buClr>
              <a:buSzPct val="100000"/>
              <a:defRPr sz="13000">
                <a:solidFill>
                  <a:schemeClr val="accent3"/>
                </a:solidFill>
              </a:defRPr>
            </a:lvl6pPr>
            <a:lvl7pPr lvl="6" algn="ctr">
              <a:spcBef>
                <a:spcPts val="0"/>
              </a:spcBef>
              <a:buClr>
                <a:schemeClr val="accent3"/>
              </a:buClr>
              <a:buSzPct val="100000"/>
              <a:defRPr sz="13000">
                <a:solidFill>
                  <a:schemeClr val="accent3"/>
                </a:solidFill>
              </a:defRPr>
            </a:lvl7pPr>
            <a:lvl8pPr lvl="7" algn="ctr">
              <a:spcBef>
                <a:spcPts val="0"/>
              </a:spcBef>
              <a:buClr>
                <a:schemeClr val="accent3"/>
              </a:buClr>
              <a:buSzPct val="100000"/>
              <a:defRPr sz="13000">
                <a:solidFill>
                  <a:schemeClr val="accent3"/>
                </a:solidFill>
              </a:defRPr>
            </a:lvl8pPr>
            <a:lvl9pPr lvl="8" algn="ctr">
              <a:spcBef>
                <a:spcPts val="0"/>
              </a:spcBef>
              <a:buClr>
                <a:schemeClr val="accent3"/>
              </a:buClr>
              <a:buSzPct val="100000"/>
              <a:defRPr sz="13000">
                <a:solidFill>
                  <a:schemeClr val="accent3"/>
                </a:solidFill>
              </a:defRPr>
            </a:lvl9pPr>
          </a:lstStyle>
          <a:p/>
        </p:txBody>
      </p:sp>
      <p:sp>
        <p:nvSpPr>
          <p:cNvPr id="58" name="Shape 58"/>
          <p:cNvSpPr txBox="1"/>
          <p:nvPr>
            <p:ph idx="1" type="body"/>
          </p:nvPr>
        </p:nvSpPr>
        <p:spPr>
          <a:xfrm>
            <a:off x="311700" y="2995650"/>
            <a:ext cx="8520600" cy="10716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9" name="Shape 5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60" name="Shape 60"/>
        <p:cNvGrpSpPr/>
        <p:nvPr/>
      </p:nvGrpSpPr>
      <p:grpSpPr>
        <a:xfrm>
          <a:off x="0" y="0"/>
          <a:ext cx="0" cy="0"/>
          <a:chOff x="0" y="0"/>
          <a:chExt cx="0" cy="0"/>
        </a:xfrm>
      </p:grpSpPr>
      <p:sp>
        <p:nvSpPr>
          <p:cNvPr id="61" name="Shape 6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21" name="Shape 21"/>
        <p:cNvGrpSpPr/>
        <p:nvPr/>
      </p:nvGrpSpPr>
      <p:grpSpPr>
        <a:xfrm>
          <a:off x="0" y="0"/>
          <a:ext cx="0" cy="0"/>
          <a:chOff x="0" y="0"/>
          <a:chExt cx="0" cy="0"/>
        </a:xfrm>
      </p:grpSpPr>
      <p:sp>
        <p:nvSpPr>
          <p:cNvPr id="22" name="Shape 22"/>
          <p:cNvSpPr/>
          <p:nvPr/>
        </p:nvSpPr>
        <p:spPr>
          <a:xfrm>
            <a:off x="-50" y="2571900"/>
            <a:ext cx="9144000" cy="2571600"/>
          </a:xfrm>
          <a:prstGeom prst="rect">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23" name="Shape 23"/>
          <p:cNvSpPr txBox="1"/>
          <p:nvPr>
            <p:ph type="title"/>
          </p:nvPr>
        </p:nvSpPr>
        <p:spPr>
          <a:xfrm>
            <a:off x="311700" y="814800"/>
            <a:ext cx="8571300" cy="942000"/>
          </a:xfrm>
          <a:prstGeom prst="rect">
            <a:avLst/>
          </a:prstGeom>
        </p:spPr>
        <p:txBody>
          <a:bodyPr anchorCtr="0" anchor="ctr"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5" name="Shape 25"/>
        <p:cNvGrpSpPr/>
        <p:nvPr/>
      </p:nvGrpSpPr>
      <p:grpSpPr>
        <a:xfrm>
          <a:off x="0" y="0"/>
          <a:ext cx="0" cy="0"/>
          <a:chOff x="0" y="0"/>
          <a:chExt cx="0" cy="0"/>
        </a:xfrm>
      </p:grpSpPr>
      <p:sp>
        <p:nvSpPr>
          <p:cNvPr id="26" name="Shape 26"/>
          <p:cNvSpPr/>
          <p:nvPr/>
        </p:nvSpPr>
        <p:spPr>
          <a:xfrm>
            <a:off x="-75" y="5045700"/>
            <a:ext cx="9144000" cy="97800"/>
          </a:xfrm>
          <a:prstGeom prst="rect">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27" name="Shape 27"/>
          <p:cNvSpPr txBox="1"/>
          <p:nvPr>
            <p:ph type="title"/>
          </p:nvPr>
        </p:nvSpPr>
        <p:spPr>
          <a:xfrm>
            <a:off x="311700" y="445025"/>
            <a:ext cx="8520600" cy="707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311700" y="1266325"/>
            <a:ext cx="8520600" cy="330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9" name="Shape 2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0" name="Shape 30"/>
        <p:cNvGrpSpPr/>
        <p:nvPr/>
      </p:nvGrpSpPr>
      <p:grpSpPr>
        <a:xfrm>
          <a:off x="0" y="0"/>
          <a:ext cx="0" cy="0"/>
          <a:chOff x="0" y="0"/>
          <a:chExt cx="0" cy="0"/>
        </a:xfrm>
      </p:grpSpPr>
      <p:sp>
        <p:nvSpPr>
          <p:cNvPr id="31" name="Shape 31"/>
          <p:cNvSpPr txBox="1"/>
          <p:nvPr>
            <p:ph type="title"/>
          </p:nvPr>
        </p:nvSpPr>
        <p:spPr>
          <a:xfrm>
            <a:off x="311700" y="445025"/>
            <a:ext cx="8520600" cy="707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2" name="Shape 32"/>
          <p:cNvSpPr txBox="1"/>
          <p:nvPr>
            <p:ph idx="1" type="body"/>
          </p:nvPr>
        </p:nvSpPr>
        <p:spPr>
          <a:xfrm>
            <a:off x="311700" y="1266175"/>
            <a:ext cx="3999900" cy="33027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3" name="Shape 33"/>
          <p:cNvSpPr txBox="1"/>
          <p:nvPr>
            <p:ph idx="2" type="body"/>
          </p:nvPr>
        </p:nvSpPr>
        <p:spPr>
          <a:xfrm>
            <a:off x="4832400" y="1266175"/>
            <a:ext cx="3999900" cy="33027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5" name="Shape 35"/>
        <p:cNvGrpSpPr/>
        <p:nvPr/>
      </p:nvGrpSpPr>
      <p:grpSpPr>
        <a:xfrm>
          <a:off x="0" y="0"/>
          <a:ext cx="0" cy="0"/>
          <a:chOff x="0" y="0"/>
          <a:chExt cx="0" cy="0"/>
        </a:xfrm>
      </p:grpSpPr>
      <p:sp>
        <p:nvSpPr>
          <p:cNvPr id="36" name="Shape 36"/>
          <p:cNvSpPr txBox="1"/>
          <p:nvPr>
            <p:ph type="title"/>
          </p:nvPr>
        </p:nvSpPr>
        <p:spPr>
          <a:xfrm>
            <a:off x="311700" y="445025"/>
            <a:ext cx="8520600" cy="707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7" name="Shape 3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8" name="Shape 38"/>
        <p:cNvGrpSpPr/>
        <p:nvPr/>
      </p:nvGrpSpPr>
      <p:grpSpPr>
        <a:xfrm>
          <a:off x="0" y="0"/>
          <a:ext cx="0" cy="0"/>
          <a:chOff x="0" y="0"/>
          <a:chExt cx="0" cy="0"/>
        </a:xfrm>
      </p:grpSpPr>
      <p:sp>
        <p:nvSpPr>
          <p:cNvPr id="39" name="Shape 3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0" name="Shape 4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1" name="Shape 4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accent6"/>
        </a:solidFill>
      </p:bgPr>
    </p:bg>
    <p:spTree>
      <p:nvGrpSpPr>
        <p:cNvPr id="42" name="Shape 42"/>
        <p:cNvGrpSpPr/>
        <p:nvPr/>
      </p:nvGrpSpPr>
      <p:grpSpPr>
        <a:xfrm>
          <a:off x="0" y="0"/>
          <a:ext cx="0" cy="0"/>
          <a:chOff x="0" y="0"/>
          <a:chExt cx="0" cy="0"/>
        </a:xfrm>
      </p:grpSpPr>
      <p:sp>
        <p:nvSpPr>
          <p:cNvPr id="43" name="Shape 43"/>
          <p:cNvSpPr txBox="1"/>
          <p:nvPr>
            <p:ph type="title"/>
          </p:nvPr>
        </p:nvSpPr>
        <p:spPr>
          <a:xfrm>
            <a:off x="490250" y="526350"/>
            <a:ext cx="5613600" cy="4090800"/>
          </a:xfrm>
          <a:prstGeom prst="rect">
            <a:avLst/>
          </a:prstGeom>
        </p:spPr>
        <p:txBody>
          <a:bodyPr anchorCtr="0" anchor="ctr" bIns="91425" lIns="91425" rIns="91425" tIns="91425"/>
          <a:lstStyle>
            <a:lvl1pPr lvl="0">
              <a:spcBef>
                <a:spcPts val="0"/>
              </a:spcBef>
              <a:buClr>
                <a:schemeClr val="dk2"/>
              </a:buClr>
              <a:buSzPct val="100000"/>
              <a:defRPr b="0" sz="5400">
                <a:solidFill>
                  <a:schemeClr val="dk2"/>
                </a:solidFill>
              </a:defRPr>
            </a:lvl1pPr>
            <a:lvl2pPr lvl="1">
              <a:spcBef>
                <a:spcPts val="0"/>
              </a:spcBef>
              <a:buClr>
                <a:schemeClr val="dk2"/>
              </a:buClr>
              <a:buSzPct val="100000"/>
              <a:defRPr b="0" sz="5400">
                <a:solidFill>
                  <a:schemeClr val="dk2"/>
                </a:solidFill>
              </a:defRPr>
            </a:lvl2pPr>
            <a:lvl3pPr lvl="2">
              <a:spcBef>
                <a:spcPts val="0"/>
              </a:spcBef>
              <a:buClr>
                <a:schemeClr val="dk2"/>
              </a:buClr>
              <a:buSzPct val="100000"/>
              <a:defRPr b="0" sz="5400">
                <a:solidFill>
                  <a:schemeClr val="dk2"/>
                </a:solidFill>
              </a:defRPr>
            </a:lvl3pPr>
            <a:lvl4pPr lvl="3">
              <a:spcBef>
                <a:spcPts val="0"/>
              </a:spcBef>
              <a:buClr>
                <a:schemeClr val="dk2"/>
              </a:buClr>
              <a:buSzPct val="100000"/>
              <a:defRPr b="0" sz="5400">
                <a:solidFill>
                  <a:schemeClr val="dk2"/>
                </a:solidFill>
              </a:defRPr>
            </a:lvl4pPr>
            <a:lvl5pPr lvl="4">
              <a:spcBef>
                <a:spcPts val="0"/>
              </a:spcBef>
              <a:buClr>
                <a:schemeClr val="dk2"/>
              </a:buClr>
              <a:buSzPct val="100000"/>
              <a:defRPr b="0" sz="5400">
                <a:solidFill>
                  <a:schemeClr val="dk2"/>
                </a:solidFill>
              </a:defRPr>
            </a:lvl5pPr>
            <a:lvl6pPr lvl="5">
              <a:spcBef>
                <a:spcPts val="0"/>
              </a:spcBef>
              <a:buClr>
                <a:schemeClr val="dk2"/>
              </a:buClr>
              <a:buSzPct val="100000"/>
              <a:defRPr b="0" sz="5400">
                <a:solidFill>
                  <a:schemeClr val="dk2"/>
                </a:solidFill>
              </a:defRPr>
            </a:lvl6pPr>
            <a:lvl7pPr lvl="6">
              <a:spcBef>
                <a:spcPts val="0"/>
              </a:spcBef>
              <a:buClr>
                <a:schemeClr val="dk2"/>
              </a:buClr>
              <a:buSzPct val="100000"/>
              <a:defRPr b="0" sz="5400">
                <a:solidFill>
                  <a:schemeClr val="dk2"/>
                </a:solidFill>
              </a:defRPr>
            </a:lvl7pPr>
            <a:lvl8pPr lvl="7">
              <a:spcBef>
                <a:spcPts val="0"/>
              </a:spcBef>
              <a:buClr>
                <a:schemeClr val="dk2"/>
              </a:buClr>
              <a:buSzPct val="100000"/>
              <a:defRPr b="0" sz="5400">
                <a:solidFill>
                  <a:schemeClr val="dk2"/>
                </a:solidFill>
              </a:defRPr>
            </a:lvl8pPr>
            <a:lvl9pPr lvl="8">
              <a:spcBef>
                <a:spcPts val="0"/>
              </a:spcBef>
              <a:buClr>
                <a:schemeClr val="dk2"/>
              </a:buClr>
              <a:buSzPct val="100000"/>
              <a:defRPr b="0" sz="5400">
                <a:solidFill>
                  <a:schemeClr val="dk2"/>
                </a:solidFill>
              </a:defRPr>
            </a:lvl9pPr>
          </a:lstStyle>
          <a:p/>
        </p:txBody>
      </p:sp>
      <p:sp>
        <p:nvSpPr>
          <p:cNvPr id="44" name="Shape 4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5" name="Shape 45"/>
        <p:cNvGrpSpPr/>
        <p:nvPr/>
      </p:nvGrpSpPr>
      <p:grpSpPr>
        <a:xfrm>
          <a:off x="0" y="0"/>
          <a:ext cx="0" cy="0"/>
          <a:chOff x="0" y="0"/>
          <a:chExt cx="0" cy="0"/>
        </a:xfrm>
      </p:grpSpPr>
      <p:sp>
        <p:nvSpPr>
          <p:cNvPr id="46" name="Shape 46"/>
          <p:cNvSpPr/>
          <p:nvPr/>
        </p:nvSpPr>
        <p:spPr>
          <a:xfrm>
            <a:off x="4572000" y="0"/>
            <a:ext cx="4572000" cy="5143500"/>
          </a:xfrm>
          <a:prstGeom prst="rect">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cxnSp>
        <p:nvCxnSpPr>
          <p:cNvPr id="47" name="Shape 47"/>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8" name="Shape 48"/>
          <p:cNvSpPr txBox="1"/>
          <p:nvPr>
            <p:ph type="title"/>
          </p:nvPr>
        </p:nvSpPr>
        <p:spPr>
          <a:xfrm>
            <a:off x="265500" y="1039675"/>
            <a:ext cx="4045200" cy="16758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9" name="Shape 49"/>
          <p:cNvSpPr txBox="1"/>
          <p:nvPr>
            <p:ph idx="1" type="subTitle"/>
          </p:nvPr>
        </p:nvSpPr>
        <p:spPr>
          <a:xfrm>
            <a:off x="265500" y="27268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51" name="Shape 5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52" name="Shape 52"/>
        <p:cNvGrpSpPr/>
        <p:nvPr/>
      </p:nvGrpSpPr>
      <p:grpSpPr>
        <a:xfrm>
          <a:off x="0" y="0"/>
          <a:ext cx="0" cy="0"/>
          <a:chOff x="0" y="0"/>
          <a:chExt cx="0" cy="0"/>
        </a:xfrm>
      </p:grpSpPr>
      <p:sp>
        <p:nvSpPr>
          <p:cNvPr id="53" name="Shape 53"/>
          <p:cNvSpPr txBox="1"/>
          <p:nvPr>
            <p:ph idx="1" type="body"/>
          </p:nvPr>
        </p:nvSpPr>
        <p:spPr>
          <a:xfrm>
            <a:off x="311700" y="4230725"/>
            <a:ext cx="5998800" cy="598800"/>
          </a:xfrm>
          <a:prstGeom prst="rect">
            <a:avLst/>
          </a:prstGeom>
        </p:spPr>
        <p:txBody>
          <a:bodyPr anchorCtr="0" anchor="ctr" bIns="91425" lIns="91425" rIns="91425" tIns="91425"/>
          <a:lstStyle>
            <a:lvl1pPr lvl="0">
              <a:lnSpc>
                <a:spcPct val="100000"/>
              </a:lnSpc>
              <a:spcBef>
                <a:spcPts val="0"/>
              </a:spcBef>
              <a:spcAft>
                <a:spcPts val="0"/>
              </a:spcAft>
              <a:buSzPct val="100000"/>
              <a:buFont typeface="PT Sans Narrow"/>
              <a:buNone/>
              <a:defRPr sz="2400">
                <a:latin typeface="PT Sans Narrow"/>
                <a:ea typeface="PT Sans Narrow"/>
                <a:cs typeface="PT Sans Narrow"/>
                <a:sym typeface="PT Sans Narrow"/>
              </a:defRPr>
            </a:lvl1pPr>
          </a:lstStyle>
          <a:p/>
        </p:txBody>
      </p:sp>
      <p:sp>
        <p:nvSpPr>
          <p:cNvPr id="54" name="Shape 5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707400"/>
          </a:xfrm>
          <a:prstGeom prst="rect">
            <a:avLst/>
          </a:prstGeom>
          <a:noFill/>
          <a:ln>
            <a:noFill/>
          </a:ln>
        </p:spPr>
        <p:txBody>
          <a:bodyPr anchorCtr="0" anchor="t" bIns="91425" lIns="91425" rIns="91425" tIns="91425"/>
          <a:lstStyle>
            <a:lvl1pPr lvl="0">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1pPr>
            <a:lvl2pPr lvl="1">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2pPr>
            <a:lvl3pPr lvl="2">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3pPr>
            <a:lvl4pPr lvl="3">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4pPr>
            <a:lvl5pPr lvl="4">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5pPr>
            <a:lvl6pPr lvl="5">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6pPr>
            <a:lvl7pPr lvl="6">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7pPr>
            <a:lvl8pPr lvl="7">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8pPr>
            <a:lvl9pPr lvl="8">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Shape 7"/>
          <p:cNvSpPr txBox="1"/>
          <p:nvPr>
            <p:ph idx="1" type="body"/>
          </p:nvPr>
        </p:nvSpPr>
        <p:spPr>
          <a:xfrm>
            <a:off x="311700" y="1266325"/>
            <a:ext cx="8520600" cy="33027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Open Sans"/>
              <a:defRPr sz="1800">
                <a:solidFill>
                  <a:schemeClr val="dk2"/>
                </a:solidFill>
                <a:latin typeface="Open Sans"/>
                <a:ea typeface="Open Sans"/>
                <a:cs typeface="Open Sans"/>
                <a:sym typeface="Open Sans"/>
              </a:defRPr>
            </a:lvl1pPr>
            <a:lvl2pPr lvl="1">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2pPr>
            <a:lvl3pPr lvl="2">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3pPr>
            <a:lvl4pPr lvl="3">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4pPr>
            <a:lvl5pPr lvl="4">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5pPr>
            <a:lvl6pPr lvl="5">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6pPr>
            <a:lvl7pPr lvl="6">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7pPr>
            <a:lvl8pPr lvl="7">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8pPr>
            <a:lvl9pPr lvl="8">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GB" sz="1000">
                <a:solidFill>
                  <a:schemeClr val="dk2"/>
                </a:solidFill>
                <a:latin typeface="Open Sans"/>
                <a:ea typeface="Open Sans"/>
                <a:cs typeface="Open Sans"/>
                <a:sym typeface="Open Sans"/>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09.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03.png"/><Relationship Id="rId4" Type="http://schemas.openxmlformats.org/officeDocument/2006/relationships/image" Target="../media/image02.png"/><Relationship Id="rId5" Type="http://schemas.openxmlformats.org/officeDocument/2006/relationships/image" Target="../media/image01.png"/><Relationship Id="rId6" Type="http://schemas.openxmlformats.org/officeDocument/2006/relationships/image" Target="../media/image0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parquet.io/"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developer.ibm.com/clouddataservices/sentiment-analysis-of-twitter-hashtags/" TargetMode="Externa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youtu.be/rmlyCOtpew8" TargetMode="External"/><Relationship Id="rId4" Type="http://schemas.openxmlformats.org/officeDocument/2006/relationships/hyperlink" Target="https://youtu.be/rmlyCOtpew8" TargetMode="External"/><Relationship Id="rId5" Type="http://schemas.openxmlformats.org/officeDocument/2006/relationships/hyperlink" Target="https://github.com/zljchloe/CodeChix-Technical-Curriculums/blob/master/VMware-CodeHouse/CodeBig/src/tic_tac_linear_reg.p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spark.apache.org/downloads.html" TargetMode="External"/><Relationship Id="rId4" Type="http://schemas.openxmlformats.org/officeDocument/2006/relationships/hyperlink" Target="http://genomegeek.blogspot.com/2014/11/how-to-install-apache-spark-on-mac-os-x.html" TargetMode="External"/><Relationship Id="rId11" Type="http://schemas.openxmlformats.org/officeDocument/2006/relationships/hyperlink" Target="http://spark.apache.org/docs/latest/mllib-collaborative-filtering.html" TargetMode="External"/><Relationship Id="rId10" Type="http://schemas.openxmlformats.org/officeDocument/2006/relationships/hyperlink" Target="http://spark.apache.org/docs/latest/mllib-collaborative-filtering.html" TargetMode="External"/><Relationship Id="rId9" Type="http://schemas.openxmlformats.org/officeDocument/2006/relationships/hyperlink" Target="https://rpubs.com/wendyu/sparkr" TargetMode="External"/><Relationship Id="rId5" Type="http://schemas.openxmlformats.org/officeDocument/2006/relationships/hyperlink" Target="https://spark.apache.org/docs/latest/graphx-programming-guide.html" TargetMode="External"/><Relationship Id="rId6" Type="http://schemas.openxmlformats.org/officeDocument/2006/relationships/hyperlink" Target="https://aws.amazon.com/emr/details/spark/" TargetMode="External"/><Relationship Id="rId7" Type="http://schemas.openxmlformats.org/officeDocument/2006/relationships/hyperlink" Target="https://aws.amazon.com/blogs/aws/new-apache-spark-on-amazon-emr/" TargetMode="External"/><Relationship Id="rId8" Type="http://schemas.openxmlformats.org/officeDocument/2006/relationships/hyperlink" Target="http://stackoverflow.com/questions/27440377/unable-to-convert-spark-rdd-to-schema-rdd"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0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 name="Shape 65"/>
        <p:cNvGrpSpPr/>
        <p:nvPr/>
      </p:nvGrpSpPr>
      <p:grpSpPr>
        <a:xfrm>
          <a:off x="0" y="0"/>
          <a:ext cx="0" cy="0"/>
          <a:chOff x="0" y="0"/>
          <a:chExt cx="0" cy="0"/>
        </a:xfrm>
      </p:grpSpPr>
      <p:sp>
        <p:nvSpPr>
          <p:cNvPr id="66" name="Shape 66"/>
          <p:cNvSpPr txBox="1"/>
          <p:nvPr>
            <p:ph type="ctrTitle"/>
          </p:nvPr>
        </p:nvSpPr>
        <p:spPr>
          <a:xfrm>
            <a:off x="1004150" y="1751764"/>
            <a:ext cx="7136700" cy="1022400"/>
          </a:xfrm>
          <a:prstGeom prst="rect">
            <a:avLst/>
          </a:prstGeom>
        </p:spPr>
        <p:txBody>
          <a:bodyPr anchorCtr="0" anchor="b" bIns="91425" lIns="91425" rIns="91425" tIns="91425">
            <a:noAutofit/>
          </a:bodyPr>
          <a:lstStyle/>
          <a:p>
            <a:pPr lvl="0">
              <a:spcBef>
                <a:spcPts val="0"/>
              </a:spcBef>
              <a:buNone/>
            </a:pPr>
            <a:r>
              <a:rPr lang="en-GB"/>
              <a:t>CodeBig</a:t>
            </a:r>
          </a:p>
        </p:txBody>
      </p:sp>
      <p:sp>
        <p:nvSpPr>
          <p:cNvPr id="67" name="Shape 67"/>
          <p:cNvSpPr txBox="1"/>
          <p:nvPr>
            <p:ph idx="1" type="subTitle"/>
          </p:nvPr>
        </p:nvSpPr>
        <p:spPr>
          <a:xfrm>
            <a:off x="2137225" y="2850039"/>
            <a:ext cx="4870500" cy="792600"/>
          </a:xfrm>
          <a:prstGeom prst="rect">
            <a:avLst/>
          </a:prstGeom>
        </p:spPr>
        <p:txBody>
          <a:bodyPr anchorCtr="0" anchor="t" bIns="91425" lIns="91425" rIns="91425" tIns="91425">
            <a:noAutofit/>
          </a:bodyPr>
          <a:lstStyle/>
          <a:p>
            <a:pPr lvl="0">
              <a:spcBef>
                <a:spcPts val="0"/>
              </a:spcBef>
              <a:buNone/>
            </a:pPr>
            <a:r>
              <a:rPr lang="en-GB"/>
              <a:t>Spark Ideas</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6" name="Shape 136"/>
        <p:cNvGrpSpPr/>
        <p:nvPr/>
      </p:nvGrpSpPr>
      <p:grpSpPr>
        <a:xfrm>
          <a:off x="0" y="0"/>
          <a:ext cx="0" cy="0"/>
          <a:chOff x="0" y="0"/>
          <a:chExt cx="0" cy="0"/>
        </a:xfrm>
      </p:grpSpPr>
      <p:sp>
        <p:nvSpPr>
          <p:cNvPr id="137" name="Shape 137"/>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Why Spark</a:t>
            </a:r>
          </a:p>
        </p:txBody>
      </p:sp>
      <p:sp>
        <p:nvSpPr>
          <p:cNvPr id="138" name="Shape 138"/>
          <p:cNvSpPr txBox="1"/>
          <p:nvPr>
            <p:ph idx="1" type="body"/>
          </p:nvPr>
        </p:nvSpPr>
        <p:spPr>
          <a:xfrm>
            <a:off x="311700" y="1266325"/>
            <a:ext cx="8520600" cy="3302700"/>
          </a:xfrm>
          <a:prstGeom prst="rect">
            <a:avLst/>
          </a:prstGeom>
        </p:spPr>
        <p:txBody>
          <a:bodyPr anchorCtr="0" anchor="t" bIns="91425" lIns="91425" rIns="91425" tIns="91425">
            <a:noAutofit/>
          </a:bodyPr>
          <a:lstStyle/>
          <a:p>
            <a:pPr lvl="0">
              <a:spcBef>
                <a:spcPts val="0"/>
              </a:spcBef>
              <a:buNone/>
            </a:pPr>
            <a:r>
              <a:rPr lang="en-GB" sz="1200">
                <a:solidFill>
                  <a:srgbClr val="008CC9"/>
                </a:solidFill>
                <a:latin typeface="Arial"/>
                <a:ea typeface="Arial"/>
                <a:cs typeface="Arial"/>
                <a:sym typeface="Arial"/>
              </a:rPr>
              <a:t>Input, output, and intermediate data in-memory </a:t>
            </a:r>
            <a:r>
              <a:rPr lang="en-GB" sz="1200">
                <a:solidFill>
                  <a:srgbClr val="008CC9"/>
                </a:solidFill>
                <a:highlight>
                  <a:srgbClr val="FFFFFF"/>
                </a:highlight>
                <a:latin typeface="Arial"/>
                <a:ea typeface="Arial"/>
                <a:cs typeface="Arial"/>
                <a:sym typeface="Arial"/>
              </a:rPr>
              <a:t>Resilient Distributed Datasets (</a:t>
            </a:r>
            <a:r>
              <a:rPr b="1" lang="en-GB" sz="1200">
                <a:solidFill>
                  <a:srgbClr val="008CC9"/>
                </a:solidFill>
                <a:highlight>
                  <a:srgbClr val="FFFFFF"/>
                </a:highlight>
                <a:latin typeface="Arial"/>
                <a:ea typeface="Arial"/>
                <a:cs typeface="Arial"/>
                <a:sym typeface="Arial"/>
              </a:rPr>
              <a:t>RDD</a:t>
            </a:r>
            <a:r>
              <a:rPr lang="en-GB" sz="1200">
                <a:solidFill>
                  <a:srgbClr val="008CC9"/>
                </a:solidFill>
                <a:highlight>
                  <a:srgbClr val="FFFFFF"/>
                </a:highlight>
                <a:latin typeface="Arial"/>
                <a:ea typeface="Arial"/>
                <a:cs typeface="Arial"/>
                <a:sym typeface="Arial"/>
              </a:rPr>
              <a:t>):</a:t>
            </a:r>
          </a:p>
          <a:p>
            <a:pPr indent="-304800" lvl="0" marL="457200" rtl="0">
              <a:spcBef>
                <a:spcPts val="0"/>
              </a:spcBef>
              <a:buClr>
                <a:srgbClr val="008CC9"/>
              </a:buClr>
              <a:buSzPct val="100000"/>
              <a:buFont typeface="Arial"/>
            </a:pPr>
            <a:r>
              <a:rPr lang="en-GB" sz="1200">
                <a:solidFill>
                  <a:srgbClr val="008CC9"/>
                </a:solidFill>
                <a:highlight>
                  <a:srgbClr val="FFFFFF"/>
                </a:highlight>
                <a:latin typeface="Arial"/>
                <a:ea typeface="Arial"/>
                <a:cs typeface="Arial"/>
                <a:sym typeface="Arial"/>
              </a:rPr>
              <a:t>fundamental data structure</a:t>
            </a:r>
          </a:p>
          <a:p>
            <a:pPr indent="-304800" lvl="0" marL="457200" rtl="0">
              <a:spcBef>
                <a:spcPts val="0"/>
              </a:spcBef>
              <a:buClr>
                <a:srgbClr val="008CC9"/>
              </a:buClr>
              <a:buSzPct val="100000"/>
              <a:buFont typeface="Arial"/>
            </a:pPr>
            <a:r>
              <a:rPr lang="en-GB" sz="1200">
                <a:solidFill>
                  <a:srgbClr val="008CC9"/>
                </a:solidFill>
                <a:highlight>
                  <a:srgbClr val="FFFFFF"/>
                </a:highlight>
                <a:latin typeface="Arial"/>
                <a:ea typeface="Arial"/>
                <a:cs typeface="Arial"/>
                <a:sym typeface="Arial"/>
              </a:rPr>
              <a:t>Immutable distributed collection of objects. </a:t>
            </a:r>
          </a:p>
          <a:p>
            <a:pPr indent="-304800" lvl="0" marL="457200" rtl="0">
              <a:spcBef>
                <a:spcPts val="0"/>
              </a:spcBef>
              <a:buClr>
                <a:srgbClr val="008CC9"/>
              </a:buClr>
              <a:buSzPct val="100000"/>
              <a:buFont typeface="Arial"/>
            </a:pPr>
            <a:r>
              <a:rPr lang="en-GB" sz="1200">
                <a:solidFill>
                  <a:srgbClr val="008CC9"/>
                </a:solidFill>
                <a:highlight>
                  <a:srgbClr val="FFFFFF"/>
                </a:highlight>
                <a:latin typeface="Arial"/>
                <a:ea typeface="Arial"/>
                <a:cs typeface="Arial"/>
                <a:sym typeface="Arial"/>
              </a:rPr>
              <a:t>Each dataset in </a:t>
            </a:r>
            <a:r>
              <a:rPr b="1" lang="en-GB" sz="1200">
                <a:solidFill>
                  <a:srgbClr val="008CC9"/>
                </a:solidFill>
                <a:highlight>
                  <a:srgbClr val="FFFFFF"/>
                </a:highlight>
                <a:latin typeface="Arial"/>
                <a:ea typeface="Arial"/>
                <a:cs typeface="Arial"/>
                <a:sym typeface="Arial"/>
              </a:rPr>
              <a:t>RDD</a:t>
            </a:r>
            <a:r>
              <a:rPr lang="en-GB" sz="1200">
                <a:solidFill>
                  <a:srgbClr val="008CC9"/>
                </a:solidFill>
                <a:highlight>
                  <a:srgbClr val="FFFFFF"/>
                </a:highlight>
                <a:latin typeface="Arial"/>
                <a:ea typeface="Arial"/>
                <a:cs typeface="Arial"/>
                <a:sym typeface="Arial"/>
              </a:rPr>
              <a:t> is divided into logical partitions</a:t>
            </a:r>
          </a:p>
          <a:p>
            <a:pPr indent="-304800" lvl="0" marL="457200" rtl="0">
              <a:spcBef>
                <a:spcPts val="0"/>
              </a:spcBef>
              <a:buClr>
                <a:srgbClr val="008CC9"/>
              </a:buClr>
              <a:buSzPct val="100000"/>
              <a:buFont typeface="Arial"/>
            </a:pPr>
            <a:r>
              <a:rPr lang="en-GB" sz="1200">
                <a:solidFill>
                  <a:srgbClr val="008CC9"/>
                </a:solidFill>
                <a:highlight>
                  <a:srgbClr val="FFFFFF"/>
                </a:highlight>
                <a:latin typeface="Arial"/>
                <a:ea typeface="Arial"/>
                <a:cs typeface="Arial"/>
                <a:sym typeface="Arial"/>
              </a:rPr>
              <a:t>Computed on different nodes of the cluster.</a:t>
            </a:r>
          </a:p>
          <a:p>
            <a:pPr indent="-304800" lvl="0" marL="457200" rtl="0">
              <a:lnSpc>
                <a:spcPct val="90000"/>
              </a:lnSpc>
              <a:spcBef>
                <a:spcPts val="500"/>
              </a:spcBef>
              <a:spcAft>
                <a:spcPts val="0"/>
              </a:spcAft>
              <a:buClr>
                <a:srgbClr val="008CC9"/>
              </a:buClr>
              <a:buSzPct val="100000"/>
              <a:buFont typeface="Arial"/>
            </a:pPr>
            <a:r>
              <a:rPr b="1" lang="en-GB" sz="1200">
                <a:solidFill>
                  <a:srgbClr val="008CC9"/>
                </a:solidFill>
                <a:highlight>
                  <a:srgbClr val="FFFFFF"/>
                </a:highlight>
                <a:latin typeface="Arial"/>
                <a:ea typeface="Arial"/>
                <a:cs typeface="Arial"/>
                <a:sym typeface="Arial"/>
              </a:rPr>
              <a:t>Transformation</a:t>
            </a:r>
            <a:r>
              <a:rPr lang="en-GB" sz="1200">
                <a:solidFill>
                  <a:srgbClr val="008CC9"/>
                </a:solidFill>
                <a:highlight>
                  <a:srgbClr val="FFFFFF"/>
                </a:highlight>
                <a:latin typeface="Arial"/>
                <a:ea typeface="Arial"/>
                <a:cs typeface="Arial"/>
                <a:sym typeface="Arial"/>
              </a:rPr>
              <a:t>: </a:t>
            </a:r>
          </a:p>
          <a:p>
            <a:pPr indent="-304800" lvl="1" marL="914400" rtl="0">
              <a:lnSpc>
                <a:spcPct val="90000"/>
              </a:lnSpc>
              <a:spcBef>
                <a:spcPts val="500"/>
              </a:spcBef>
              <a:spcAft>
                <a:spcPts val="0"/>
              </a:spcAft>
              <a:buClr>
                <a:srgbClr val="008CC9"/>
              </a:buClr>
              <a:buSzPct val="100000"/>
              <a:buFont typeface="Arial"/>
            </a:pPr>
            <a:r>
              <a:rPr lang="en-GB" sz="1200">
                <a:solidFill>
                  <a:srgbClr val="008CC9"/>
                </a:solidFill>
                <a:highlight>
                  <a:srgbClr val="FFFFFF"/>
                </a:highlight>
                <a:latin typeface="Arial"/>
                <a:ea typeface="Arial"/>
                <a:cs typeface="Arial"/>
                <a:sym typeface="Arial"/>
              </a:rPr>
              <a:t>Map - rdd.map for adding a constant for each item</a:t>
            </a:r>
          </a:p>
          <a:p>
            <a:pPr indent="-304800" lvl="1" marL="914400" rtl="0">
              <a:lnSpc>
                <a:spcPct val="90000"/>
              </a:lnSpc>
              <a:spcBef>
                <a:spcPts val="500"/>
              </a:spcBef>
              <a:spcAft>
                <a:spcPts val="0"/>
              </a:spcAft>
              <a:buClr>
                <a:srgbClr val="008CC9"/>
              </a:buClr>
              <a:buSzPct val="100000"/>
              <a:buFont typeface="Arial"/>
            </a:pPr>
            <a:r>
              <a:rPr lang="en-GB" sz="1200">
                <a:solidFill>
                  <a:srgbClr val="008CC9"/>
                </a:solidFill>
                <a:highlight>
                  <a:srgbClr val="FFFFFF"/>
                </a:highlight>
                <a:latin typeface="Arial"/>
                <a:ea typeface="Arial"/>
                <a:cs typeface="Arial"/>
                <a:sym typeface="Arial"/>
              </a:rPr>
              <a:t>Filter - rdd.filter for items satisfying a condition</a:t>
            </a:r>
          </a:p>
          <a:p>
            <a:pPr indent="-304800" lvl="1" marL="914400" rtl="0">
              <a:lnSpc>
                <a:spcPct val="90000"/>
              </a:lnSpc>
              <a:spcBef>
                <a:spcPts val="500"/>
              </a:spcBef>
              <a:spcAft>
                <a:spcPts val="0"/>
              </a:spcAft>
              <a:buClr>
                <a:srgbClr val="008CC9"/>
              </a:buClr>
              <a:buSzPct val="100000"/>
              <a:buFont typeface="Arial"/>
            </a:pPr>
            <a:r>
              <a:rPr lang="en-GB" sz="1200">
                <a:solidFill>
                  <a:srgbClr val="008CC9"/>
                </a:solidFill>
                <a:latin typeface="Arial"/>
                <a:ea typeface="Arial"/>
                <a:cs typeface="Arial"/>
                <a:sym typeface="Arial"/>
              </a:rPr>
              <a:t>ReduceByKey - rdd.reduceByKey for reduction within a group using a key</a:t>
            </a:r>
            <a:br>
              <a:rPr lang="en-GB" sz="1200">
                <a:solidFill>
                  <a:srgbClr val="008CC9"/>
                </a:solidFill>
                <a:highlight>
                  <a:srgbClr val="FFFFFF"/>
                </a:highlight>
                <a:latin typeface="Arial"/>
                <a:ea typeface="Arial"/>
                <a:cs typeface="Arial"/>
                <a:sym typeface="Arial"/>
              </a:rPr>
            </a:br>
          </a:p>
          <a:p>
            <a:pPr indent="-304800" lvl="0" marL="457200" rtl="0">
              <a:lnSpc>
                <a:spcPct val="90000"/>
              </a:lnSpc>
              <a:spcBef>
                <a:spcPts val="500"/>
              </a:spcBef>
              <a:spcAft>
                <a:spcPts val="0"/>
              </a:spcAft>
              <a:buClr>
                <a:srgbClr val="008CC9"/>
              </a:buClr>
              <a:buSzPct val="100000"/>
              <a:buFont typeface="Arial"/>
            </a:pPr>
            <a:r>
              <a:rPr b="1" lang="en-GB" sz="1200">
                <a:solidFill>
                  <a:srgbClr val="008CC9"/>
                </a:solidFill>
                <a:highlight>
                  <a:srgbClr val="FFFFFF"/>
                </a:highlight>
                <a:latin typeface="Arial"/>
                <a:ea typeface="Arial"/>
                <a:cs typeface="Arial"/>
                <a:sym typeface="Arial"/>
              </a:rPr>
              <a:t>Action:</a:t>
            </a:r>
          </a:p>
          <a:p>
            <a:pPr indent="-304800" lvl="1" marL="914400" rtl="0">
              <a:lnSpc>
                <a:spcPct val="90000"/>
              </a:lnSpc>
              <a:spcBef>
                <a:spcPts val="500"/>
              </a:spcBef>
              <a:spcAft>
                <a:spcPts val="0"/>
              </a:spcAft>
              <a:buClr>
                <a:srgbClr val="008CC9"/>
              </a:buClr>
              <a:buSzPct val="100000"/>
              <a:buFont typeface="Arial"/>
            </a:pPr>
            <a:r>
              <a:rPr lang="en-GB" sz="1200">
                <a:solidFill>
                  <a:srgbClr val="008CC9"/>
                </a:solidFill>
                <a:highlight>
                  <a:srgbClr val="FFFFFF"/>
                </a:highlight>
                <a:latin typeface="Arial"/>
                <a:ea typeface="Arial"/>
                <a:cs typeface="Arial"/>
                <a:sym typeface="Arial"/>
              </a:rPr>
              <a:t>Collect - rdd.collect for printing items</a:t>
            </a:r>
          </a:p>
          <a:p>
            <a:pPr indent="-304800" lvl="1" marL="914400" rtl="0">
              <a:lnSpc>
                <a:spcPct val="90000"/>
              </a:lnSpc>
              <a:spcBef>
                <a:spcPts val="500"/>
              </a:spcBef>
              <a:spcAft>
                <a:spcPts val="0"/>
              </a:spcAft>
              <a:buClr>
                <a:srgbClr val="008CC9"/>
              </a:buClr>
              <a:buSzPct val="100000"/>
              <a:buFont typeface="Arial"/>
            </a:pPr>
            <a:r>
              <a:rPr lang="en-GB" sz="1200">
                <a:solidFill>
                  <a:srgbClr val="008CC9"/>
                </a:solidFill>
                <a:latin typeface="Arial"/>
                <a:ea typeface="Arial"/>
                <a:cs typeface="Arial"/>
                <a:sym typeface="Arial"/>
              </a:rPr>
              <a:t>Reduce - rdd.reduce for summation/mean</a:t>
            </a:r>
          </a:p>
          <a:p>
            <a:pPr indent="-304800" lvl="0" marL="457200">
              <a:lnSpc>
                <a:spcPct val="90000"/>
              </a:lnSpc>
              <a:spcBef>
                <a:spcPts val="1000"/>
              </a:spcBef>
              <a:spcAft>
                <a:spcPts val="0"/>
              </a:spcAft>
              <a:buClr>
                <a:srgbClr val="008CC9"/>
              </a:buClr>
              <a:buSzPct val="100000"/>
              <a:buFont typeface="Arial"/>
            </a:pPr>
            <a:r>
              <a:rPr lang="en-GB" sz="1200">
                <a:solidFill>
                  <a:srgbClr val="008CC9"/>
                </a:solidFill>
                <a:latin typeface="Arial"/>
                <a:ea typeface="Arial"/>
                <a:cs typeface="Arial"/>
                <a:sym typeface="Arial"/>
              </a:rPr>
              <a:t>Efficient query plans for data transformations</a:t>
            </a:r>
          </a:p>
          <a:p>
            <a:pPr lvl="0">
              <a:lnSpc>
                <a:spcPct val="90000"/>
              </a:lnSpc>
              <a:spcBef>
                <a:spcPts val="1000"/>
              </a:spcBef>
              <a:spcAft>
                <a:spcPts val="0"/>
              </a:spcAft>
              <a:buClr>
                <a:schemeClr val="dk1"/>
              </a:buClr>
              <a:buSzPct val="91666"/>
              <a:buFont typeface="Arial"/>
              <a:buNone/>
            </a:pPr>
            <a:r>
              <a:t/>
            </a:r>
            <a:endParaRPr sz="1200">
              <a:solidFill>
                <a:schemeClr val="dk1"/>
              </a:solidFill>
              <a:latin typeface="Arial"/>
              <a:ea typeface="Arial"/>
              <a:cs typeface="Arial"/>
              <a:sym typeface="Arial"/>
            </a:endParaRPr>
          </a:p>
          <a:p>
            <a:pPr lvl="0" rtl="0">
              <a:lnSpc>
                <a:spcPct val="90000"/>
              </a:lnSpc>
              <a:spcBef>
                <a:spcPts val="1000"/>
              </a:spcBef>
              <a:spcAft>
                <a:spcPts val="0"/>
              </a:spcAft>
              <a:buNone/>
            </a:pPr>
            <a:r>
              <a:t/>
            </a:r>
            <a:endParaRPr sz="1200">
              <a:solidFill>
                <a:schemeClr val="dk1"/>
              </a:solidFill>
              <a:highlight>
                <a:srgbClr val="FFFFFF"/>
              </a:highlight>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2" name="Shape 142"/>
        <p:cNvGrpSpPr/>
        <p:nvPr/>
      </p:nvGrpSpPr>
      <p:grpSpPr>
        <a:xfrm>
          <a:off x="0" y="0"/>
          <a:ext cx="0" cy="0"/>
          <a:chOff x="0" y="0"/>
          <a:chExt cx="0" cy="0"/>
        </a:xfrm>
      </p:grpSpPr>
      <p:sp>
        <p:nvSpPr>
          <p:cNvPr id="143" name="Shape 143"/>
          <p:cNvSpPr txBox="1"/>
          <p:nvPr>
            <p:ph type="title"/>
          </p:nvPr>
        </p:nvSpPr>
        <p:spPr>
          <a:xfrm>
            <a:off x="311700" y="445025"/>
            <a:ext cx="8520600" cy="707400"/>
          </a:xfrm>
          <a:prstGeom prst="rect">
            <a:avLst/>
          </a:prstGeom>
        </p:spPr>
        <p:txBody>
          <a:bodyPr anchorCtr="0" anchor="t" bIns="91425" lIns="91425" rIns="91425" tIns="91425">
            <a:noAutofit/>
          </a:bodyPr>
          <a:lstStyle/>
          <a:p>
            <a:pPr lvl="0">
              <a:lnSpc>
                <a:spcPct val="90000"/>
              </a:lnSpc>
              <a:spcBef>
                <a:spcPts val="1000"/>
              </a:spcBef>
              <a:buClr>
                <a:schemeClr val="dk1"/>
              </a:buClr>
              <a:buSzPct val="52380"/>
              <a:buFont typeface="Arial"/>
              <a:buNone/>
            </a:pPr>
            <a:r>
              <a:rPr b="1" lang="en-GB" sz="2100">
                <a:latin typeface="Calibri"/>
                <a:ea typeface="Calibri"/>
                <a:cs typeface="Calibri"/>
                <a:sym typeface="Calibri"/>
              </a:rPr>
              <a:t>Applications</a:t>
            </a:r>
          </a:p>
        </p:txBody>
      </p:sp>
      <p:sp>
        <p:nvSpPr>
          <p:cNvPr id="144" name="Shape 144"/>
          <p:cNvSpPr txBox="1"/>
          <p:nvPr>
            <p:ph idx="1" type="body"/>
          </p:nvPr>
        </p:nvSpPr>
        <p:spPr>
          <a:xfrm>
            <a:off x="311700" y="1266325"/>
            <a:ext cx="8520600" cy="3302700"/>
          </a:xfrm>
          <a:prstGeom prst="rect">
            <a:avLst/>
          </a:prstGeom>
        </p:spPr>
        <p:txBody>
          <a:bodyPr anchorCtr="0" anchor="t" bIns="91425" lIns="91425" rIns="91425" tIns="91425">
            <a:noAutofit/>
          </a:bodyPr>
          <a:lstStyle/>
          <a:p>
            <a:pPr lvl="0">
              <a:lnSpc>
                <a:spcPct val="90000"/>
              </a:lnSpc>
              <a:spcBef>
                <a:spcPts val="500"/>
              </a:spcBef>
              <a:spcAft>
                <a:spcPts val="0"/>
              </a:spcAft>
              <a:buClr>
                <a:schemeClr val="dk1"/>
              </a:buClr>
              <a:buSzPct val="45833"/>
              <a:buFont typeface="Arial"/>
              <a:buNone/>
            </a:pPr>
            <a:r>
              <a:rPr lang="en-GB" sz="2400">
                <a:solidFill>
                  <a:srgbClr val="008CC9"/>
                </a:solidFill>
              </a:rPr>
              <a:t>•</a:t>
            </a:r>
            <a:r>
              <a:rPr lang="en-GB" sz="2400">
                <a:solidFill>
                  <a:srgbClr val="008CC9"/>
                </a:solidFill>
                <a:latin typeface="Calibri"/>
                <a:ea typeface="Calibri"/>
                <a:cs typeface="Calibri"/>
                <a:sym typeface="Calibri"/>
              </a:rPr>
              <a:t>Batch Processing</a:t>
            </a:r>
          </a:p>
          <a:p>
            <a:pPr lvl="0">
              <a:lnSpc>
                <a:spcPct val="90000"/>
              </a:lnSpc>
              <a:spcBef>
                <a:spcPts val="500"/>
              </a:spcBef>
              <a:spcAft>
                <a:spcPts val="0"/>
              </a:spcAft>
              <a:buClr>
                <a:schemeClr val="dk1"/>
              </a:buClr>
              <a:buSzPct val="45833"/>
              <a:buFont typeface="Arial"/>
              <a:buNone/>
            </a:pPr>
            <a:r>
              <a:rPr lang="en-GB" sz="2400">
                <a:solidFill>
                  <a:srgbClr val="008CC9"/>
                </a:solidFill>
              </a:rPr>
              <a:t>•</a:t>
            </a:r>
            <a:r>
              <a:rPr lang="en-GB" sz="2400">
                <a:solidFill>
                  <a:srgbClr val="008CC9"/>
                </a:solidFill>
                <a:latin typeface="Calibri"/>
                <a:ea typeface="Calibri"/>
                <a:cs typeface="Calibri"/>
                <a:sym typeface="Calibri"/>
              </a:rPr>
              <a:t>Streaming Analytics</a:t>
            </a:r>
          </a:p>
          <a:p>
            <a:pPr lvl="0">
              <a:lnSpc>
                <a:spcPct val="90000"/>
              </a:lnSpc>
              <a:spcBef>
                <a:spcPts val="500"/>
              </a:spcBef>
              <a:spcAft>
                <a:spcPts val="0"/>
              </a:spcAft>
              <a:buClr>
                <a:schemeClr val="dk1"/>
              </a:buClr>
              <a:buSzPct val="45833"/>
              <a:buFont typeface="Arial"/>
              <a:buNone/>
            </a:pPr>
            <a:r>
              <a:rPr lang="en-GB" sz="2400">
                <a:solidFill>
                  <a:srgbClr val="008CC9"/>
                </a:solidFill>
              </a:rPr>
              <a:t>•MLlib: </a:t>
            </a:r>
            <a:r>
              <a:rPr lang="en-GB" sz="2400">
                <a:solidFill>
                  <a:srgbClr val="008CC9"/>
                </a:solidFill>
                <a:latin typeface="Calibri"/>
                <a:ea typeface="Calibri"/>
                <a:cs typeface="Calibri"/>
                <a:sym typeface="Calibri"/>
              </a:rPr>
              <a:t>Machine Learning (SparkR uses this library)</a:t>
            </a:r>
          </a:p>
          <a:p>
            <a:pPr lvl="0">
              <a:lnSpc>
                <a:spcPct val="90000"/>
              </a:lnSpc>
              <a:spcBef>
                <a:spcPts val="500"/>
              </a:spcBef>
              <a:spcAft>
                <a:spcPts val="0"/>
              </a:spcAft>
              <a:buClr>
                <a:schemeClr val="dk1"/>
              </a:buClr>
              <a:buSzPct val="45833"/>
              <a:buFont typeface="Arial"/>
              <a:buNone/>
            </a:pPr>
            <a:r>
              <a:rPr lang="en-GB" sz="2400">
                <a:solidFill>
                  <a:srgbClr val="008CC9"/>
                </a:solidFill>
              </a:rPr>
              <a:t>•GraphX: </a:t>
            </a:r>
            <a:r>
              <a:rPr lang="en-GB" sz="2400">
                <a:solidFill>
                  <a:srgbClr val="008CC9"/>
                </a:solidFill>
                <a:latin typeface="Calibri"/>
                <a:ea typeface="Calibri"/>
                <a:cs typeface="Calibri"/>
                <a:sym typeface="Calibri"/>
              </a:rPr>
              <a:t>Graph Databases</a:t>
            </a:r>
          </a:p>
          <a:p>
            <a:pPr lvl="0">
              <a:lnSpc>
                <a:spcPct val="90000"/>
              </a:lnSpc>
              <a:spcBef>
                <a:spcPts val="500"/>
              </a:spcBef>
              <a:spcAft>
                <a:spcPts val="0"/>
              </a:spcAft>
              <a:buClr>
                <a:schemeClr val="dk1"/>
              </a:buClr>
              <a:buSzPct val="45833"/>
              <a:buFont typeface="Arial"/>
              <a:buNone/>
            </a:pPr>
            <a:r>
              <a:rPr lang="en-GB" sz="2400">
                <a:solidFill>
                  <a:srgbClr val="008CC9"/>
                </a:solidFill>
              </a:rPr>
              <a:t>•</a:t>
            </a:r>
            <a:r>
              <a:rPr lang="en-GB" sz="2400">
                <a:solidFill>
                  <a:srgbClr val="008CC9"/>
                </a:solidFill>
                <a:latin typeface="Calibri"/>
                <a:ea typeface="Calibri"/>
                <a:cs typeface="Calibri"/>
                <a:sym typeface="Calibri"/>
              </a:rPr>
              <a:t>Ad hoc queries</a:t>
            </a:r>
          </a:p>
          <a:p>
            <a:pPr lvl="0">
              <a:lnSpc>
                <a:spcPct val="90000"/>
              </a:lnSpc>
              <a:spcBef>
                <a:spcPts val="500"/>
              </a:spcBef>
              <a:spcAft>
                <a:spcPts val="0"/>
              </a:spcAft>
              <a:buClr>
                <a:schemeClr val="dk1"/>
              </a:buClr>
              <a:buSzPct val="45833"/>
              <a:buFont typeface="Arial"/>
              <a:buNone/>
            </a:pPr>
            <a:r>
              <a:t/>
            </a:r>
            <a:endParaRPr sz="2400">
              <a:solidFill>
                <a:schemeClr val="dk1"/>
              </a:solidFill>
              <a:latin typeface="Calibri"/>
              <a:ea typeface="Calibri"/>
              <a:cs typeface="Calibri"/>
              <a:sym typeface="Calibri"/>
            </a:endParaRPr>
          </a:p>
          <a:p>
            <a:pPr lvl="0">
              <a:spcBef>
                <a:spcPts val="0"/>
              </a:spcBef>
              <a:buClr>
                <a:schemeClr val="dk1"/>
              </a:buClr>
              <a:buSzPct val="91666"/>
              <a:buFont typeface="Arial"/>
              <a:buNone/>
            </a:pPr>
            <a:r>
              <a:t/>
            </a:r>
            <a:endParaRPr sz="1200">
              <a:solidFill>
                <a:srgbClr val="222222"/>
              </a:solidFill>
            </a:endParaRPr>
          </a:p>
          <a:p>
            <a:pPr lvl="0">
              <a:spcBef>
                <a:spcPts val="0"/>
              </a:spcBef>
              <a:buNone/>
            </a:pPr>
            <a:r>
              <a:t/>
            </a:r>
            <a:endParaRPr/>
          </a:p>
        </p:txBody>
      </p:sp>
      <p:pic>
        <p:nvPicPr>
          <p:cNvPr id="145" name="Shape 145"/>
          <p:cNvPicPr preferRelativeResize="0"/>
          <p:nvPr/>
        </p:nvPicPr>
        <p:blipFill>
          <a:blip r:embed="rId3">
            <a:alphaModFix/>
          </a:blip>
          <a:stretch>
            <a:fillRect/>
          </a:stretch>
        </p:blipFill>
        <p:spPr>
          <a:xfrm>
            <a:off x="311700" y="3506275"/>
            <a:ext cx="8573525" cy="1133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9" name="Shape 149"/>
        <p:cNvGrpSpPr/>
        <p:nvPr/>
      </p:nvGrpSpPr>
      <p:grpSpPr>
        <a:xfrm>
          <a:off x="0" y="0"/>
          <a:ext cx="0" cy="0"/>
          <a:chOff x="0" y="0"/>
          <a:chExt cx="0" cy="0"/>
        </a:xfrm>
      </p:grpSpPr>
      <p:sp>
        <p:nvSpPr>
          <p:cNvPr id="150" name="Shape 150"/>
          <p:cNvSpPr txBox="1"/>
          <p:nvPr>
            <p:ph type="title"/>
          </p:nvPr>
        </p:nvSpPr>
        <p:spPr>
          <a:xfrm>
            <a:off x="245475" y="367775"/>
            <a:ext cx="8520600" cy="572700"/>
          </a:xfrm>
          <a:prstGeom prst="rect">
            <a:avLst/>
          </a:prstGeom>
        </p:spPr>
        <p:txBody>
          <a:bodyPr anchorCtr="0" anchor="t" bIns="91425" lIns="91425" rIns="91425" tIns="91425">
            <a:noAutofit/>
          </a:bodyPr>
          <a:lstStyle/>
          <a:p>
            <a:pPr lvl="0">
              <a:spcBef>
                <a:spcPts val="0"/>
              </a:spcBef>
              <a:buNone/>
            </a:pPr>
            <a:r>
              <a:rPr lang="en-GB"/>
              <a:t>Spark Application Libraries</a:t>
            </a:r>
          </a:p>
        </p:txBody>
      </p:sp>
      <p:sp>
        <p:nvSpPr>
          <p:cNvPr id="151" name="Shape 151"/>
          <p:cNvSpPr txBox="1"/>
          <p:nvPr>
            <p:ph idx="1" type="body"/>
          </p:nvPr>
        </p:nvSpPr>
        <p:spPr>
          <a:xfrm>
            <a:off x="311700" y="1266325"/>
            <a:ext cx="8520600" cy="3302700"/>
          </a:xfrm>
          <a:prstGeom prst="rect">
            <a:avLst/>
          </a:prstGeom>
        </p:spPr>
        <p:txBody>
          <a:bodyPr anchorCtr="0" anchor="t" bIns="91425" lIns="91425" rIns="91425" tIns="91425">
            <a:noAutofit/>
          </a:bodyPr>
          <a:lstStyle/>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sz="600"/>
          </a:p>
          <a:p>
            <a:pPr lvl="0">
              <a:spcBef>
                <a:spcPts val="0"/>
              </a:spcBef>
              <a:buNone/>
            </a:pPr>
            <a:r>
              <a:t/>
            </a:r>
            <a:endParaRPr sz="600"/>
          </a:p>
          <a:p>
            <a:pPr lvl="0">
              <a:spcBef>
                <a:spcPts val="0"/>
              </a:spcBef>
              <a:buNone/>
            </a:pPr>
            <a:r>
              <a:t/>
            </a:r>
            <a:endParaRPr sz="600"/>
          </a:p>
          <a:p>
            <a:pPr lvl="0">
              <a:spcBef>
                <a:spcPts val="0"/>
              </a:spcBef>
              <a:buNone/>
            </a:pPr>
            <a:r>
              <a:t/>
            </a:r>
            <a:endParaRPr sz="600"/>
          </a:p>
          <a:p>
            <a:pPr lvl="0">
              <a:spcBef>
                <a:spcPts val="0"/>
              </a:spcBef>
              <a:buNone/>
            </a:pPr>
            <a:r>
              <a:rPr lang="en-GB" sz="600"/>
              <a:t>https://weidongzhou.files.wordpress.com/2015/09/spark_engine.jpg</a:t>
            </a:r>
          </a:p>
        </p:txBody>
      </p:sp>
      <p:pic>
        <p:nvPicPr>
          <p:cNvPr id="152" name="Shape 152"/>
          <p:cNvPicPr preferRelativeResize="0"/>
          <p:nvPr/>
        </p:nvPicPr>
        <p:blipFill>
          <a:blip r:embed="rId3">
            <a:alphaModFix/>
          </a:blip>
          <a:stretch>
            <a:fillRect/>
          </a:stretch>
        </p:blipFill>
        <p:spPr>
          <a:xfrm>
            <a:off x="311700" y="1017725"/>
            <a:ext cx="8520600" cy="3830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6" name="Shape 156"/>
        <p:cNvGrpSpPr/>
        <p:nvPr/>
      </p:nvGrpSpPr>
      <p:grpSpPr>
        <a:xfrm>
          <a:off x="0" y="0"/>
          <a:ext cx="0" cy="0"/>
          <a:chOff x="0" y="0"/>
          <a:chExt cx="0" cy="0"/>
        </a:xfrm>
      </p:grpSpPr>
      <p:sp>
        <p:nvSpPr>
          <p:cNvPr id="157" name="Shape 157"/>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How application is executed in Spark</a:t>
            </a:r>
          </a:p>
        </p:txBody>
      </p:sp>
      <p:sp>
        <p:nvSpPr>
          <p:cNvPr id="158" name="Shape 158"/>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rtl="0">
              <a:spcBef>
                <a:spcPts val="0"/>
              </a:spcBef>
              <a:buClr>
                <a:srgbClr val="008CC9"/>
              </a:buClr>
            </a:pPr>
            <a:r>
              <a:rPr lang="en-GB">
                <a:solidFill>
                  <a:srgbClr val="008CC9"/>
                </a:solidFill>
              </a:rPr>
              <a:t>Create RDD graph</a:t>
            </a:r>
          </a:p>
          <a:p>
            <a:pPr indent="-342900" lvl="1" marL="914400" rtl="0">
              <a:spcBef>
                <a:spcPts val="0"/>
              </a:spcBef>
              <a:buClr>
                <a:srgbClr val="008CC9"/>
              </a:buClr>
              <a:buSzPct val="100000"/>
            </a:pPr>
            <a:r>
              <a:rPr lang="en-GB" sz="1800">
                <a:solidFill>
                  <a:srgbClr val="008CC9"/>
                </a:solidFill>
              </a:rPr>
              <a:t>I.e. DAG (directed acyclic graph) of RDDs to represent entire computation</a:t>
            </a:r>
          </a:p>
          <a:p>
            <a:pPr indent="-228600" lvl="0" marL="457200" rtl="0">
              <a:spcBef>
                <a:spcPts val="0"/>
              </a:spcBef>
              <a:buClr>
                <a:srgbClr val="008CC9"/>
              </a:buClr>
            </a:pPr>
            <a:r>
              <a:rPr lang="en-GB">
                <a:solidFill>
                  <a:srgbClr val="008CC9"/>
                </a:solidFill>
              </a:rPr>
              <a:t>Create stage graph</a:t>
            </a:r>
          </a:p>
          <a:p>
            <a:pPr indent="-342900" lvl="1" marL="914400" rtl="0">
              <a:spcBef>
                <a:spcPts val="0"/>
              </a:spcBef>
              <a:buClr>
                <a:srgbClr val="008CC9"/>
              </a:buClr>
              <a:buSzPct val="100000"/>
            </a:pPr>
            <a:r>
              <a:rPr lang="en-GB" sz="1800">
                <a:solidFill>
                  <a:srgbClr val="008CC9"/>
                </a:solidFill>
              </a:rPr>
              <a:t>I.e. a DAG of stages that is a logical execution plan based on the RDD graph</a:t>
            </a:r>
          </a:p>
          <a:p>
            <a:pPr indent="-342900" lvl="1" marL="914400" rtl="0">
              <a:spcBef>
                <a:spcPts val="0"/>
              </a:spcBef>
              <a:buClr>
                <a:srgbClr val="008CC9"/>
              </a:buClr>
              <a:buSzPct val="100000"/>
            </a:pPr>
            <a:r>
              <a:rPr lang="en-GB" sz="1800">
                <a:solidFill>
                  <a:srgbClr val="008CC9"/>
                </a:solidFill>
              </a:rPr>
              <a:t>Stages are created by breaking the RDD graph at shuttle boundaries</a:t>
            </a:r>
          </a:p>
          <a:p>
            <a:pPr indent="-228600" lvl="0" marL="457200">
              <a:spcBef>
                <a:spcPts val="0"/>
              </a:spcBef>
              <a:buClr>
                <a:srgbClr val="008CC9"/>
              </a:buClr>
            </a:pPr>
            <a:r>
              <a:rPr lang="en-GB">
                <a:solidFill>
                  <a:srgbClr val="008CC9"/>
                </a:solidFill>
              </a:rPr>
              <a:t>Based on the plan, schedule and execute tasks on workers.</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2" name="Shape 162"/>
        <p:cNvGrpSpPr/>
        <p:nvPr/>
      </p:nvGrpSpPr>
      <p:grpSpPr>
        <a:xfrm>
          <a:off x="0" y="0"/>
          <a:ext cx="0" cy="0"/>
          <a:chOff x="0" y="0"/>
          <a:chExt cx="0" cy="0"/>
        </a:xfrm>
      </p:grpSpPr>
      <p:sp>
        <p:nvSpPr>
          <p:cNvPr id="163" name="Shape 163"/>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Execution Engines, Resource Negotiators</a:t>
            </a:r>
          </a:p>
        </p:txBody>
      </p:sp>
      <p:sp>
        <p:nvSpPr>
          <p:cNvPr id="164" name="Shape 164"/>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rtl="0">
              <a:spcBef>
                <a:spcPts val="0"/>
              </a:spcBef>
              <a:buClr>
                <a:srgbClr val="008CC9"/>
              </a:buClr>
            </a:pPr>
            <a:r>
              <a:rPr lang="en-GB">
                <a:solidFill>
                  <a:srgbClr val="008CC9"/>
                </a:solidFill>
              </a:rPr>
              <a:t>Execution engines</a:t>
            </a:r>
          </a:p>
          <a:p>
            <a:pPr indent="-342900" lvl="1" marL="914400" rtl="0">
              <a:spcBef>
                <a:spcPts val="0"/>
              </a:spcBef>
              <a:buClr>
                <a:srgbClr val="008CC9"/>
              </a:buClr>
              <a:buSzPct val="100000"/>
            </a:pPr>
            <a:r>
              <a:rPr lang="en-GB" sz="1800">
                <a:solidFill>
                  <a:srgbClr val="008CC9"/>
                </a:solidFill>
              </a:rPr>
              <a:t>Apache Spark™ is a fast and general engine for large-scale data processing.</a:t>
            </a:r>
            <a:br>
              <a:rPr lang="en-GB" sz="1800">
                <a:solidFill>
                  <a:srgbClr val="008CC9"/>
                </a:solidFill>
              </a:rPr>
            </a:br>
            <a:br>
              <a:rPr lang="en-GB" sz="1800">
                <a:solidFill>
                  <a:srgbClr val="008CC9"/>
                </a:solidFill>
              </a:rPr>
            </a:br>
          </a:p>
          <a:p>
            <a:pPr indent="-228600" lvl="0" marL="457200" rtl="0">
              <a:spcBef>
                <a:spcPts val="0"/>
              </a:spcBef>
              <a:buClr>
                <a:srgbClr val="008CC9"/>
              </a:buClr>
            </a:pPr>
            <a:r>
              <a:rPr lang="en-GB">
                <a:solidFill>
                  <a:srgbClr val="008CC9"/>
                </a:solidFill>
              </a:rPr>
              <a:t>Resource Negotiators</a:t>
            </a:r>
          </a:p>
          <a:p>
            <a:pPr indent="-342900" lvl="1" marL="914400" rtl="0">
              <a:spcBef>
                <a:spcPts val="0"/>
              </a:spcBef>
              <a:buClr>
                <a:srgbClr val="008CC9"/>
              </a:buClr>
              <a:buSzPct val="100000"/>
            </a:pPr>
            <a:r>
              <a:rPr lang="en-GB" sz="1800">
                <a:solidFill>
                  <a:srgbClr val="008CC9"/>
                </a:solidFill>
              </a:rPr>
              <a:t>E.g. Yarn, Mesos</a:t>
            </a:r>
          </a:p>
          <a:p>
            <a:pPr indent="-342900" lvl="1" marL="914400">
              <a:spcBef>
                <a:spcPts val="0"/>
              </a:spcBef>
              <a:buClr>
                <a:srgbClr val="008CC9"/>
              </a:buClr>
              <a:buSzPct val="100000"/>
            </a:pPr>
            <a:r>
              <a:rPr lang="en-GB" sz="1800">
                <a:solidFill>
                  <a:srgbClr val="008CC9"/>
                </a:solidFill>
              </a:rPr>
              <a:t>Like a load balancer to see which resources (CPU, memory) is available.</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8" name="Shape 168"/>
        <p:cNvGrpSpPr/>
        <p:nvPr/>
      </p:nvGrpSpPr>
      <p:grpSpPr>
        <a:xfrm>
          <a:off x="0" y="0"/>
          <a:ext cx="0" cy="0"/>
          <a:chOff x="0" y="0"/>
          <a:chExt cx="0" cy="0"/>
        </a:xfrm>
      </p:grpSpPr>
      <p:sp>
        <p:nvSpPr>
          <p:cNvPr id="169" name="Shape 169"/>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Clr>
                <a:schemeClr val="dk1"/>
              </a:buClr>
              <a:buSzPct val="30555"/>
              <a:buFont typeface="Arial"/>
              <a:buNone/>
            </a:pPr>
            <a:r>
              <a:rPr lang="en-GB"/>
              <a:t>Schedulers</a:t>
            </a:r>
          </a:p>
        </p:txBody>
      </p:sp>
      <p:sp>
        <p:nvSpPr>
          <p:cNvPr id="170" name="Shape 170"/>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317500" lvl="0" marL="457200" rtl="0">
              <a:spcBef>
                <a:spcPts val="0"/>
              </a:spcBef>
              <a:buClr>
                <a:srgbClr val="008CC9"/>
              </a:buClr>
              <a:buSzPct val="100000"/>
            </a:pPr>
            <a:r>
              <a:rPr lang="en-GB" sz="1400">
                <a:solidFill>
                  <a:srgbClr val="008CC9"/>
                </a:solidFill>
              </a:rPr>
              <a:t>DAGScheduler</a:t>
            </a:r>
          </a:p>
          <a:p>
            <a:pPr indent="-228600" lvl="1" marL="914400" rtl="0">
              <a:spcBef>
                <a:spcPts val="0"/>
              </a:spcBef>
              <a:buClr>
                <a:srgbClr val="008CC9"/>
              </a:buClr>
            </a:pPr>
            <a:r>
              <a:rPr lang="en-GB">
                <a:solidFill>
                  <a:srgbClr val="008CC9"/>
                </a:solidFill>
              </a:rPr>
              <a:t>Scheduling layer of Apache Spark that implements stage-oriented scheduling</a:t>
            </a:r>
          </a:p>
          <a:p>
            <a:pPr indent="-228600" lvl="2" marL="1371600" rtl="0">
              <a:spcBef>
                <a:spcPts val="0"/>
              </a:spcBef>
              <a:buClr>
                <a:srgbClr val="008CC9"/>
              </a:buClr>
            </a:pPr>
            <a:r>
              <a:rPr lang="en-GB">
                <a:solidFill>
                  <a:srgbClr val="008CC9"/>
                </a:solidFill>
              </a:rPr>
              <a:t>Computes an execution DAG for a job</a:t>
            </a:r>
          </a:p>
          <a:p>
            <a:pPr indent="-228600" lvl="2" marL="1371600" rtl="0">
              <a:spcBef>
                <a:spcPts val="0"/>
              </a:spcBef>
              <a:buClr>
                <a:srgbClr val="008CC9"/>
              </a:buClr>
            </a:pPr>
            <a:r>
              <a:rPr lang="en-GB">
                <a:solidFill>
                  <a:srgbClr val="008CC9"/>
                </a:solidFill>
              </a:rPr>
              <a:t>Determines the preferred locations to run each task on</a:t>
            </a:r>
          </a:p>
          <a:p>
            <a:pPr indent="-228600" lvl="2" marL="1371600" rtl="0">
              <a:spcBef>
                <a:spcPts val="0"/>
              </a:spcBef>
              <a:buClr>
                <a:srgbClr val="008CC9"/>
              </a:buClr>
            </a:pPr>
            <a:r>
              <a:rPr lang="en-GB">
                <a:solidFill>
                  <a:srgbClr val="008CC9"/>
                </a:solidFill>
              </a:rPr>
              <a:t>Handles failure due to shuffle output files being lost</a:t>
            </a:r>
          </a:p>
          <a:p>
            <a:pPr indent="-228600" lvl="2" marL="1371600" rtl="0">
              <a:spcBef>
                <a:spcPts val="0"/>
              </a:spcBef>
              <a:buClr>
                <a:srgbClr val="008CC9"/>
              </a:buClr>
            </a:pPr>
            <a:r>
              <a:rPr lang="en-GB">
                <a:solidFill>
                  <a:srgbClr val="008CC9"/>
                </a:solidFill>
              </a:rPr>
              <a:t>Runs stages on topological order</a:t>
            </a:r>
          </a:p>
          <a:p>
            <a:pPr indent="-317500" lvl="0" marL="457200" rtl="0">
              <a:spcBef>
                <a:spcPts val="0"/>
              </a:spcBef>
              <a:buClr>
                <a:srgbClr val="008CC9"/>
              </a:buClr>
              <a:buSzPct val="100000"/>
            </a:pPr>
            <a:r>
              <a:rPr lang="en-GB" sz="1400">
                <a:solidFill>
                  <a:srgbClr val="008CC9"/>
                </a:solidFill>
              </a:rPr>
              <a:t>Task Scheduler</a:t>
            </a:r>
          </a:p>
          <a:p>
            <a:pPr indent="-228600" lvl="1" marL="914400" rtl="0">
              <a:spcBef>
                <a:spcPts val="0"/>
              </a:spcBef>
              <a:buClr>
                <a:srgbClr val="008CC9"/>
              </a:buClr>
            </a:pPr>
            <a:r>
              <a:rPr lang="en-GB">
                <a:solidFill>
                  <a:srgbClr val="008CC9"/>
                </a:solidFill>
              </a:rPr>
              <a:t>Schedules tasks for a single Spark application according to scheduling mode</a:t>
            </a:r>
          </a:p>
          <a:p>
            <a:pPr indent="-228600" lvl="2" marL="1371600" rtl="0">
              <a:spcBef>
                <a:spcPts val="0"/>
              </a:spcBef>
              <a:buClr>
                <a:srgbClr val="008CC9"/>
              </a:buClr>
            </a:pPr>
            <a:r>
              <a:rPr lang="en-GB">
                <a:solidFill>
                  <a:srgbClr val="008CC9"/>
                </a:solidFill>
              </a:rPr>
              <a:t>Gets sets of tasks submitted to it from DAGScheduler for each stage</a:t>
            </a:r>
          </a:p>
          <a:p>
            <a:pPr indent="-228600" lvl="2" marL="1371600">
              <a:spcBef>
                <a:spcPts val="0"/>
              </a:spcBef>
              <a:buClr>
                <a:srgbClr val="008CC9"/>
              </a:buClr>
            </a:pPr>
            <a:r>
              <a:rPr lang="en-GB">
                <a:solidFill>
                  <a:srgbClr val="008CC9"/>
                </a:solidFill>
              </a:rPr>
              <a:t>Responsible for sending the tasks to the cluster, running, retrying</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4" name="Shape 174"/>
        <p:cNvGrpSpPr/>
        <p:nvPr/>
      </p:nvGrpSpPr>
      <p:grpSpPr>
        <a:xfrm>
          <a:off x="0" y="0"/>
          <a:ext cx="0" cy="0"/>
          <a:chOff x="0" y="0"/>
          <a:chExt cx="0" cy="0"/>
        </a:xfrm>
      </p:grpSpPr>
      <p:sp>
        <p:nvSpPr>
          <p:cNvPr id="175" name="Shape 175"/>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Spark Demo</a:t>
            </a:r>
          </a:p>
        </p:txBody>
      </p:sp>
      <p:sp>
        <p:nvSpPr>
          <p:cNvPr id="176" name="Shape 176"/>
          <p:cNvSpPr txBox="1"/>
          <p:nvPr>
            <p:ph idx="1" type="body"/>
          </p:nvPr>
        </p:nvSpPr>
        <p:spPr>
          <a:xfrm>
            <a:off x="311700" y="1266325"/>
            <a:ext cx="3054600" cy="3302700"/>
          </a:xfrm>
          <a:prstGeom prst="rect">
            <a:avLst/>
          </a:prstGeom>
        </p:spPr>
        <p:txBody>
          <a:bodyPr anchorCtr="0" anchor="t" bIns="91425" lIns="91425" rIns="91425" tIns="91425">
            <a:noAutofit/>
          </a:bodyPr>
          <a:lstStyle/>
          <a:p>
            <a:pPr lvl="0">
              <a:spcBef>
                <a:spcPts val="0"/>
              </a:spcBef>
              <a:buNone/>
            </a:pPr>
            <a:r>
              <a:rPr lang="en-GB">
                <a:solidFill>
                  <a:srgbClr val="008CC9"/>
                </a:solidFill>
              </a:rPr>
              <a:t>Three step Sorted Word Count:</a:t>
            </a:r>
          </a:p>
          <a:p>
            <a:pPr indent="-228600" lvl="0" marL="457200" rtl="0">
              <a:spcBef>
                <a:spcPts val="0"/>
              </a:spcBef>
              <a:buClr>
                <a:srgbClr val="008CC9"/>
              </a:buClr>
            </a:pPr>
            <a:r>
              <a:rPr lang="en-GB">
                <a:solidFill>
                  <a:srgbClr val="008CC9"/>
                </a:solidFill>
              </a:rPr>
              <a:t>Map the words</a:t>
            </a:r>
          </a:p>
          <a:p>
            <a:pPr indent="-228600" lvl="0" marL="457200" rtl="0">
              <a:spcBef>
                <a:spcPts val="0"/>
              </a:spcBef>
              <a:buClr>
                <a:srgbClr val="008CC9"/>
              </a:buClr>
            </a:pPr>
            <a:r>
              <a:rPr lang="en-GB">
                <a:solidFill>
                  <a:srgbClr val="008CC9"/>
                </a:solidFill>
              </a:rPr>
              <a:t>Reduce</a:t>
            </a:r>
          </a:p>
          <a:p>
            <a:pPr indent="-228600" lvl="0" marL="457200">
              <a:spcBef>
                <a:spcPts val="0"/>
              </a:spcBef>
              <a:buClr>
                <a:srgbClr val="008CC9"/>
              </a:buClr>
            </a:pPr>
            <a:r>
              <a:rPr lang="en-GB">
                <a:solidFill>
                  <a:srgbClr val="008CC9"/>
                </a:solidFill>
              </a:rPr>
              <a:t>Collect the words in the sorted manner</a:t>
            </a:r>
          </a:p>
          <a:p>
            <a:pPr lvl="0">
              <a:spcBef>
                <a:spcPts val="0"/>
              </a:spcBef>
              <a:buNone/>
            </a:pPr>
            <a:r>
              <a:t/>
            </a:r>
            <a:endParaRPr/>
          </a:p>
        </p:txBody>
      </p:sp>
      <p:pic>
        <p:nvPicPr>
          <p:cNvPr id="177" name="Shape 177"/>
          <p:cNvPicPr preferRelativeResize="0"/>
          <p:nvPr/>
        </p:nvPicPr>
        <p:blipFill>
          <a:blip r:embed="rId3">
            <a:alphaModFix/>
          </a:blip>
          <a:stretch>
            <a:fillRect/>
          </a:stretch>
        </p:blipFill>
        <p:spPr>
          <a:xfrm>
            <a:off x="3540325" y="163099"/>
            <a:ext cx="5109725" cy="4803801"/>
          </a:xfrm>
          <a:prstGeom prst="rect">
            <a:avLst/>
          </a:prstGeom>
          <a:noFill/>
          <a:ln>
            <a:noFill/>
          </a:ln>
        </p:spPr>
      </p:pic>
      <p:pic>
        <p:nvPicPr>
          <p:cNvPr id="178" name="Shape 178"/>
          <p:cNvPicPr preferRelativeResize="0"/>
          <p:nvPr/>
        </p:nvPicPr>
        <p:blipFill>
          <a:blip r:embed="rId4">
            <a:alphaModFix/>
          </a:blip>
          <a:stretch>
            <a:fillRect/>
          </a:stretch>
        </p:blipFill>
        <p:spPr>
          <a:xfrm>
            <a:off x="730925" y="3543050"/>
            <a:ext cx="1355500" cy="1355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2" name="Shape 182"/>
        <p:cNvGrpSpPr/>
        <p:nvPr/>
      </p:nvGrpSpPr>
      <p:grpSpPr>
        <a:xfrm>
          <a:off x="0" y="0"/>
          <a:ext cx="0" cy="0"/>
          <a:chOff x="0" y="0"/>
          <a:chExt cx="0" cy="0"/>
        </a:xfrm>
      </p:grpSpPr>
      <p:sp>
        <p:nvSpPr>
          <p:cNvPr id="183" name="Shape 183"/>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Sorted Word Count Template</a:t>
            </a:r>
          </a:p>
        </p:txBody>
      </p:sp>
      <p:sp>
        <p:nvSpPr>
          <p:cNvPr id="184" name="Shape 184"/>
          <p:cNvSpPr txBox="1"/>
          <p:nvPr>
            <p:ph idx="1" type="body"/>
          </p:nvPr>
        </p:nvSpPr>
        <p:spPr>
          <a:xfrm>
            <a:off x="311700" y="1266325"/>
            <a:ext cx="8520600" cy="3302700"/>
          </a:xfrm>
          <a:prstGeom prst="rect">
            <a:avLst/>
          </a:prstGeom>
        </p:spPr>
        <p:txBody>
          <a:bodyPr anchorCtr="0" anchor="t" bIns="91425" lIns="91425" rIns="91425" tIns="91425">
            <a:noAutofit/>
          </a:bodyPr>
          <a:lstStyle/>
          <a:p>
            <a:pPr lvl="0">
              <a:spcBef>
                <a:spcPts val="0"/>
              </a:spcBef>
              <a:buNone/>
            </a:pPr>
            <a:r>
              <a:t/>
            </a:r>
            <a:endParaRPr/>
          </a:p>
        </p:txBody>
      </p:sp>
      <p:pic>
        <p:nvPicPr>
          <p:cNvPr id="185" name="Shape 185"/>
          <p:cNvPicPr preferRelativeResize="0"/>
          <p:nvPr/>
        </p:nvPicPr>
        <p:blipFill>
          <a:blip r:embed="rId3">
            <a:alphaModFix/>
          </a:blip>
          <a:stretch>
            <a:fillRect/>
          </a:stretch>
        </p:blipFill>
        <p:spPr>
          <a:xfrm>
            <a:off x="223850" y="1060712"/>
            <a:ext cx="8832300" cy="3022075"/>
          </a:xfrm>
          <a:prstGeom prst="rect">
            <a:avLst/>
          </a:prstGeom>
          <a:noFill/>
          <a:ln>
            <a:noFill/>
          </a:ln>
        </p:spPr>
      </p:pic>
      <p:pic>
        <p:nvPicPr>
          <p:cNvPr id="186" name="Shape 186"/>
          <p:cNvPicPr preferRelativeResize="0"/>
          <p:nvPr/>
        </p:nvPicPr>
        <p:blipFill>
          <a:blip r:embed="rId4">
            <a:alphaModFix/>
          </a:blip>
          <a:stretch>
            <a:fillRect/>
          </a:stretch>
        </p:blipFill>
        <p:spPr>
          <a:xfrm>
            <a:off x="311700" y="4334175"/>
            <a:ext cx="8832300" cy="334199"/>
          </a:xfrm>
          <a:prstGeom prst="rect">
            <a:avLst/>
          </a:prstGeom>
          <a:noFill/>
          <a:ln>
            <a:noFill/>
          </a:ln>
        </p:spPr>
      </p:pic>
      <p:sp>
        <p:nvSpPr>
          <p:cNvPr id="187" name="Shape 187"/>
          <p:cNvSpPr txBox="1"/>
          <p:nvPr/>
        </p:nvSpPr>
        <p:spPr>
          <a:xfrm>
            <a:off x="1832225" y="4061825"/>
            <a:ext cx="6357600" cy="741600"/>
          </a:xfrm>
          <a:prstGeom prst="rect">
            <a:avLst/>
          </a:prstGeom>
          <a:noFill/>
          <a:ln>
            <a:noFill/>
          </a:ln>
        </p:spPr>
        <p:txBody>
          <a:bodyPr anchorCtr="0" anchor="t" bIns="91425" lIns="91425" rIns="91425" tIns="91425">
            <a:noAutofit/>
          </a:bodyPr>
          <a:lstStyle/>
          <a:p>
            <a:pPr lvl="0">
              <a:spcBef>
                <a:spcPts val="0"/>
              </a:spcBef>
              <a:buNone/>
            </a:pPr>
            <a:r>
              <a:rPr lang="en-GB"/>
              <a:t>…..insert code here….</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1" name="Shape 191"/>
        <p:cNvGrpSpPr/>
        <p:nvPr/>
      </p:nvGrpSpPr>
      <p:grpSpPr>
        <a:xfrm>
          <a:off x="0" y="0"/>
          <a:ext cx="0" cy="0"/>
          <a:chOff x="0" y="0"/>
          <a:chExt cx="0" cy="0"/>
        </a:xfrm>
      </p:grpSpPr>
      <p:sp>
        <p:nvSpPr>
          <p:cNvPr id="192" name="Shape 192"/>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Sorted Word Count Solution</a:t>
            </a:r>
          </a:p>
        </p:txBody>
      </p:sp>
      <p:sp>
        <p:nvSpPr>
          <p:cNvPr id="193" name="Shape 193"/>
          <p:cNvSpPr txBox="1"/>
          <p:nvPr>
            <p:ph idx="1" type="body"/>
          </p:nvPr>
        </p:nvSpPr>
        <p:spPr>
          <a:xfrm>
            <a:off x="311700" y="1266325"/>
            <a:ext cx="8520600" cy="3302700"/>
          </a:xfrm>
          <a:prstGeom prst="rect">
            <a:avLst/>
          </a:prstGeom>
        </p:spPr>
        <p:txBody>
          <a:bodyPr anchorCtr="0" anchor="t" bIns="91425" lIns="91425" rIns="91425" tIns="91425">
            <a:noAutofit/>
          </a:bodyPr>
          <a:lstStyle/>
          <a:p>
            <a:pPr lvl="0">
              <a:spcBef>
                <a:spcPts val="0"/>
              </a:spcBef>
              <a:buNone/>
            </a:pPr>
            <a:r>
              <a:t/>
            </a:r>
            <a:endParaRPr/>
          </a:p>
        </p:txBody>
      </p:sp>
      <p:pic>
        <p:nvPicPr>
          <p:cNvPr id="194" name="Shape 194"/>
          <p:cNvPicPr preferRelativeResize="0"/>
          <p:nvPr/>
        </p:nvPicPr>
        <p:blipFill>
          <a:blip r:embed="rId3">
            <a:alphaModFix/>
          </a:blip>
          <a:stretch>
            <a:fillRect/>
          </a:stretch>
        </p:blipFill>
        <p:spPr>
          <a:xfrm>
            <a:off x="0" y="1152424"/>
            <a:ext cx="9144000" cy="3397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8" name="Shape 198"/>
        <p:cNvGrpSpPr/>
        <p:nvPr/>
      </p:nvGrpSpPr>
      <p:grpSpPr>
        <a:xfrm>
          <a:off x="0" y="0"/>
          <a:ext cx="0" cy="0"/>
          <a:chOff x="0" y="0"/>
          <a:chExt cx="0" cy="0"/>
        </a:xfrm>
      </p:grpSpPr>
      <p:sp>
        <p:nvSpPr>
          <p:cNvPr id="199" name="Shape 199"/>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SQL-based</a:t>
            </a:r>
          </a:p>
        </p:txBody>
      </p:sp>
      <p:sp>
        <p:nvSpPr>
          <p:cNvPr id="200" name="Shape 200"/>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rtl="0">
              <a:spcBef>
                <a:spcPts val="0"/>
              </a:spcBef>
              <a:buClr>
                <a:srgbClr val="008CC9"/>
              </a:buClr>
              <a:buFont typeface="Calibri"/>
            </a:pPr>
            <a:r>
              <a:rPr lang="en-GB">
                <a:solidFill>
                  <a:srgbClr val="008CC9"/>
                </a:solidFill>
                <a:latin typeface="Calibri"/>
                <a:ea typeface="Calibri"/>
                <a:cs typeface="Calibri"/>
                <a:sym typeface="Calibri"/>
              </a:rPr>
              <a:t>Spark SQL is a Spark module for structured data processing.</a:t>
            </a:r>
          </a:p>
          <a:p>
            <a:pPr indent="-228600" lvl="0" marL="457200" rtl="0">
              <a:spcBef>
                <a:spcPts val="0"/>
              </a:spcBef>
              <a:buClr>
                <a:srgbClr val="008CC9"/>
              </a:buClr>
              <a:buFont typeface="Calibri"/>
            </a:pPr>
            <a:r>
              <a:rPr lang="en-GB">
                <a:solidFill>
                  <a:srgbClr val="008CC9"/>
                </a:solidFill>
                <a:latin typeface="Calibri"/>
                <a:ea typeface="Calibri"/>
                <a:cs typeface="Calibri"/>
                <a:sym typeface="Calibri"/>
              </a:rPr>
              <a:t>ways to interact with Spark SQL: SQL and the Dataset API</a:t>
            </a:r>
          </a:p>
          <a:p>
            <a:pPr indent="-228600" lvl="0" marL="457200">
              <a:spcBef>
                <a:spcPts val="0"/>
              </a:spcBef>
              <a:spcAft>
                <a:spcPts val="800"/>
              </a:spcAft>
              <a:buClr>
                <a:srgbClr val="008CC9"/>
              </a:buClr>
              <a:buFont typeface="Calibri"/>
            </a:pPr>
            <a:r>
              <a:rPr lang="en-GB">
                <a:solidFill>
                  <a:srgbClr val="008CC9"/>
                </a:solidFill>
                <a:latin typeface="Calibri"/>
                <a:ea typeface="Calibri"/>
                <a:cs typeface="Calibri"/>
                <a:sym typeface="Calibri"/>
              </a:rPr>
              <a:t>When computing a result the same execution engine is used, independent of which API/language you are using to express the computation.</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1" name="Shape 71"/>
        <p:cNvGrpSpPr/>
        <p:nvPr/>
      </p:nvGrpSpPr>
      <p:grpSpPr>
        <a:xfrm>
          <a:off x="0" y="0"/>
          <a:ext cx="0" cy="0"/>
          <a:chOff x="0" y="0"/>
          <a:chExt cx="0" cy="0"/>
        </a:xfrm>
      </p:grpSpPr>
      <p:pic>
        <p:nvPicPr>
          <p:cNvPr id="72" name="Shape 72"/>
          <p:cNvPicPr preferRelativeResize="0"/>
          <p:nvPr/>
        </p:nvPicPr>
        <p:blipFill>
          <a:blip r:embed="rId3">
            <a:alphaModFix/>
          </a:blip>
          <a:stretch>
            <a:fillRect/>
          </a:stretch>
        </p:blipFill>
        <p:spPr>
          <a:xfrm>
            <a:off x="4738525" y="1247225"/>
            <a:ext cx="1213999" cy="1386850"/>
          </a:xfrm>
          <a:prstGeom prst="rect">
            <a:avLst/>
          </a:prstGeom>
          <a:noFill/>
          <a:ln>
            <a:noFill/>
          </a:ln>
        </p:spPr>
      </p:pic>
      <p:pic>
        <p:nvPicPr>
          <p:cNvPr id="73" name="Shape 73"/>
          <p:cNvPicPr preferRelativeResize="0"/>
          <p:nvPr/>
        </p:nvPicPr>
        <p:blipFill>
          <a:blip r:embed="rId4">
            <a:alphaModFix/>
          </a:blip>
          <a:stretch>
            <a:fillRect/>
          </a:stretch>
        </p:blipFill>
        <p:spPr>
          <a:xfrm>
            <a:off x="1081673" y="1247225"/>
            <a:ext cx="1214000" cy="1386850"/>
          </a:xfrm>
          <a:prstGeom prst="rect">
            <a:avLst/>
          </a:prstGeom>
          <a:noFill/>
          <a:ln>
            <a:noFill/>
          </a:ln>
        </p:spPr>
      </p:pic>
      <p:pic>
        <p:nvPicPr>
          <p:cNvPr id="74" name="Shape 74"/>
          <p:cNvPicPr preferRelativeResize="0"/>
          <p:nvPr/>
        </p:nvPicPr>
        <p:blipFill>
          <a:blip r:embed="rId5">
            <a:alphaModFix/>
          </a:blip>
          <a:stretch>
            <a:fillRect/>
          </a:stretch>
        </p:blipFill>
        <p:spPr>
          <a:xfrm>
            <a:off x="2883249" y="1247225"/>
            <a:ext cx="1213999" cy="1386850"/>
          </a:xfrm>
          <a:prstGeom prst="rect">
            <a:avLst/>
          </a:prstGeom>
          <a:noFill/>
          <a:ln>
            <a:noFill/>
          </a:ln>
        </p:spPr>
      </p:pic>
      <p:pic>
        <p:nvPicPr>
          <p:cNvPr id="75" name="Shape 75"/>
          <p:cNvPicPr preferRelativeResize="0"/>
          <p:nvPr/>
        </p:nvPicPr>
        <p:blipFill>
          <a:blip r:embed="rId6">
            <a:alphaModFix/>
          </a:blip>
          <a:stretch>
            <a:fillRect/>
          </a:stretch>
        </p:blipFill>
        <p:spPr>
          <a:xfrm>
            <a:off x="6593800" y="1247225"/>
            <a:ext cx="1214000" cy="1386850"/>
          </a:xfrm>
          <a:prstGeom prst="rect">
            <a:avLst/>
          </a:prstGeom>
          <a:noFill/>
          <a:ln>
            <a:noFill/>
          </a:ln>
        </p:spPr>
      </p:pic>
      <p:sp>
        <p:nvSpPr>
          <p:cNvPr id="76" name="Shape 76"/>
          <p:cNvSpPr txBox="1"/>
          <p:nvPr/>
        </p:nvSpPr>
        <p:spPr>
          <a:xfrm>
            <a:off x="1081675" y="3256075"/>
            <a:ext cx="1357500" cy="741600"/>
          </a:xfrm>
          <a:prstGeom prst="rect">
            <a:avLst/>
          </a:prstGeom>
          <a:noFill/>
          <a:ln>
            <a:noFill/>
          </a:ln>
        </p:spPr>
        <p:txBody>
          <a:bodyPr anchorCtr="0" anchor="t" bIns="91425" lIns="91425" rIns="91425" tIns="91425">
            <a:noAutofit/>
          </a:bodyPr>
          <a:lstStyle/>
          <a:p>
            <a:pPr lvl="0">
              <a:spcBef>
                <a:spcPts val="0"/>
              </a:spcBef>
              <a:buNone/>
            </a:pPr>
            <a:r>
              <a:rPr lang="en-GB" sz="900"/>
              <a:t>Sejal Chauhan</a:t>
            </a:r>
          </a:p>
          <a:p>
            <a:pPr lvl="0">
              <a:spcBef>
                <a:spcPts val="0"/>
              </a:spcBef>
              <a:buNone/>
            </a:pPr>
            <a:r>
              <a:rPr lang="en-GB" sz="900"/>
              <a:t>University of Wisconsin-Madison</a:t>
            </a:r>
          </a:p>
          <a:p>
            <a:pPr lvl="0">
              <a:spcBef>
                <a:spcPts val="0"/>
              </a:spcBef>
              <a:buNone/>
            </a:pPr>
            <a:r>
              <a:t/>
            </a:r>
            <a:endParaRPr sz="900"/>
          </a:p>
        </p:txBody>
      </p:sp>
      <p:sp>
        <p:nvSpPr>
          <p:cNvPr id="77" name="Shape 77"/>
          <p:cNvSpPr txBox="1"/>
          <p:nvPr/>
        </p:nvSpPr>
        <p:spPr>
          <a:xfrm>
            <a:off x="2811500" y="3256075"/>
            <a:ext cx="1357500" cy="823500"/>
          </a:xfrm>
          <a:prstGeom prst="rect">
            <a:avLst/>
          </a:prstGeom>
          <a:noFill/>
          <a:ln>
            <a:noFill/>
          </a:ln>
        </p:spPr>
        <p:txBody>
          <a:bodyPr anchorCtr="0" anchor="t" bIns="91425" lIns="91425" rIns="91425" tIns="91425">
            <a:noAutofit/>
          </a:bodyPr>
          <a:lstStyle/>
          <a:p>
            <a:pPr lvl="0">
              <a:spcBef>
                <a:spcPts val="0"/>
              </a:spcBef>
              <a:buNone/>
            </a:pPr>
            <a:r>
              <a:rPr lang="en-GB" sz="900"/>
              <a:t>Lyujia Zhang (Chloe)</a:t>
            </a:r>
          </a:p>
          <a:p>
            <a:pPr lvl="0" rtl="0">
              <a:spcBef>
                <a:spcPts val="0"/>
              </a:spcBef>
              <a:buNone/>
            </a:pPr>
            <a:r>
              <a:rPr lang="en-GB" sz="900"/>
              <a:t>Columbia University in the City of New York</a:t>
            </a:r>
          </a:p>
        </p:txBody>
      </p:sp>
      <p:sp>
        <p:nvSpPr>
          <p:cNvPr id="78" name="Shape 78"/>
          <p:cNvSpPr txBox="1"/>
          <p:nvPr/>
        </p:nvSpPr>
        <p:spPr>
          <a:xfrm>
            <a:off x="4595025" y="3256075"/>
            <a:ext cx="1357500" cy="741600"/>
          </a:xfrm>
          <a:prstGeom prst="rect">
            <a:avLst/>
          </a:prstGeom>
          <a:noFill/>
          <a:ln>
            <a:noFill/>
          </a:ln>
        </p:spPr>
        <p:txBody>
          <a:bodyPr anchorCtr="0" anchor="t" bIns="91425" lIns="91425" rIns="91425" tIns="91425">
            <a:noAutofit/>
          </a:bodyPr>
          <a:lstStyle/>
          <a:p>
            <a:pPr lvl="0">
              <a:spcBef>
                <a:spcPts val="0"/>
              </a:spcBef>
              <a:buNone/>
            </a:pPr>
            <a:r>
              <a:rPr lang="en-GB" sz="900"/>
              <a:t>Shubhi Rani</a:t>
            </a:r>
          </a:p>
          <a:p>
            <a:pPr lvl="0" rtl="0">
              <a:spcBef>
                <a:spcPts val="0"/>
              </a:spcBef>
              <a:buNone/>
            </a:pPr>
            <a:r>
              <a:rPr lang="en-GB" sz="900"/>
              <a:t>Stony Brook University</a:t>
            </a:r>
          </a:p>
        </p:txBody>
      </p:sp>
      <p:sp>
        <p:nvSpPr>
          <p:cNvPr id="79" name="Shape 79"/>
          <p:cNvSpPr txBox="1"/>
          <p:nvPr/>
        </p:nvSpPr>
        <p:spPr>
          <a:xfrm>
            <a:off x="6593800" y="3297025"/>
            <a:ext cx="1357500" cy="741600"/>
          </a:xfrm>
          <a:prstGeom prst="rect">
            <a:avLst/>
          </a:prstGeom>
          <a:noFill/>
          <a:ln>
            <a:noFill/>
          </a:ln>
        </p:spPr>
        <p:txBody>
          <a:bodyPr anchorCtr="0" anchor="t" bIns="91425" lIns="91425" rIns="91425" tIns="91425">
            <a:noAutofit/>
          </a:bodyPr>
          <a:lstStyle/>
          <a:p>
            <a:pPr lvl="0">
              <a:spcBef>
                <a:spcPts val="0"/>
              </a:spcBef>
              <a:buNone/>
            </a:pPr>
            <a:r>
              <a:rPr lang="en-GB" sz="900"/>
              <a:t>Wan Chen</a:t>
            </a:r>
          </a:p>
          <a:p>
            <a:pPr lvl="0" rtl="0">
              <a:spcBef>
                <a:spcPts val="0"/>
              </a:spcBef>
              <a:buNone/>
            </a:pPr>
            <a:r>
              <a:rPr lang="en-GB" sz="900"/>
              <a:t>University of Illinois at Urbana Champaign</a:t>
            </a:r>
          </a:p>
        </p:txBody>
      </p:sp>
      <p:sp>
        <p:nvSpPr>
          <p:cNvPr id="80" name="Shape 80"/>
          <p:cNvSpPr txBox="1"/>
          <p:nvPr/>
        </p:nvSpPr>
        <p:spPr>
          <a:xfrm>
            <a:off x="949225" y="298025"/>
            <a:ext cx="3888600" cy="485700"/>
          </a:xfrm>
          <a:prstGeom prst="rect">
            <a:avLst/>
          </a:prstGeom>
          <a:noFill/>
          <a:ln>
            <a:noFill/>
          </a:ln>
        </p:spPr>
        <p:txBody>
          <a:bodyPr anchorCtr="0" anchor="t" bIns="91425" lIns="91425" rIns="91425" tIns="91425">
            <a:noAutofit/>
          </a:bodyPr>
          <a:lstStyle/>
          <a:p>
            <a:pPr lvl="0">
              <a:spcBef>
                <a:spcPts val="0"/>
              </a:spcBef>
              <a:buNone/>
            </a:pPr>
            <a:r>
              <a:rPr lang="en-GB" sz="2400">
                <a:solidFill>
                  <a:schemeClr val="accent1"/>
                </a:solidFill>
              </a:rPr>
              <a:t>CodeBig Team</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4" name="Shape 204"/>
        <p:cNvGrpSpPr/>
        <p:nvPr/>
      </p:nvGrpSpPr>
      <p:grpSpPr>
        <a:xfrm>
          <a:off x="0" y="0"/>
          <a:ext cx="0" cy="0"/>
          <a:chOff x="0" y="0"/>
          <a:chExt cx="0" cy="0"/>
        </a:xfrm>
      </p:grpSpPr>
      <p:sp>
        <p:nvSpPr>
          <p:cNvPr id="205" name="Shape 205"/>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SQL Example</a:t>
            </a:r>
          </a:p>
        </p:txBody>
      </p:sp>
      <p:sp>
        <p:nvSpPr>
          <p:cNvPr id="206" name="Shape 206"/>
          <p:cNvSpPr txBox="1"/>
          <p:nvPr>
            <p:ph idx="1" type="body"/>
          </p:nvPr>
        </p:nvSpPr>
        <p:spPr>
          <a:xfrm>
            <a:off x="311700" y="1266325"/>
            <a:ext cx="8520600" cy="3302700"/>
          </a:xfrm>
          <a:prstGeom prst="rect">
            <a:avLst/>
          </a:prstGeom>
        </p:spPr>
        <p:txBody>
          <a:bodyPr anchorCtr="0" anchor="t" bIns="91425" lIns="91425" rIns="91425" tIns="91425">
            <a:noAutofit/>
          </a:bodyPr>
          <a:lstStyle/>
          <a:p>
            <a:pPr lvl="0">
              <a:spcBef>
                <a:spcPts val="0"/>
              </a:spcBef>
              <a:spcAft>
                <a:spcPts val="0"/>
              </a:spcAft>
              <a:buNone/>
            </a:pPr>
            <a:r>
              <a:rPr lang="en-GB" sz="1200">
                <a:solidFill>
                  <a:srgbClr val="008CC9"/>
                </a:solidFill>
                <a:latin typeface="Arial"/>
                <a:ea typeface="Arial"/>
                <a:cs typeface="Arial"/>
                <a:sym typeface="Arial"/>
              </a:rPr>
              <a:t>Given a dataset of employees list with their names and ages, do queries on it with Spark SQL as following:</a:t>
            </a:r>
          </a:p>
          <a:p>
            <a:pPr indent="-304800" lvl="0" marL="457200">
              <a:spcBef>
                <a:spcPts val="0"/>
              </a:spcBef>
              <a:spcAft>
                <a:spcPts val="0"/>
              </a:spcAft>
              <a:buClr>
                <a:srgbClr val="008CC9"/>
              </a:buClr>
              <a:buSzPct val="100000"/>
              <a:buFont typeface="Arial"/>
              <a:buAutoNum type="arabicPeriod"/>
            </a:pPr>
            <a:r>
              <a:rPr lang="en-GB" sz="1200">
                <a:solidFill>
                  <a:srgbClr val="008CC9"/>
                </a:solidFill>
                <a:latin typeface="Arial"/>
                <a:ea typeface="Arial"/>
                <a:cs typeface="Arial"/>
                <a:sym typeface="Arial"/>
              </a:rPr>
              <a:t>Print out the dataframe generated by reading the json file</a:t>
            </a:r>
          </a:p>
          <a:p>
            <a:pPr indent="-304800" lvl="0" marL="457200">
              <a:spcBef>
                <a:spcPts val="0"/>
              </a:spcBef>
              <a:spcAft>
                <a:spcPts val="0"/>
              </a:spcAft>
              <a:buClr>
                <a:srgbClr val="008CC9"/>
              </a:buClr>
              <a:buSzPct val="100000"/>
              <a:buFont typeface="Arial"/>
              <a:buAutoNum type="arabicPeriod"/>
            </a:pPr>
            <a:r>
              <a:rPr lang="en-GB" sz="1200">
                <a:solidFill>
                  <a:srgbClr val="008CC9"/>
                </a:solidFill>
                <a:latin typeface="Arial"/>
                <a:ea typeface="Arial"/>
                <a:cs typeface="Arial"/>
                <a:sym typeface="Arial"/>
              </a:rPr>
              <a:t>Print out attribute types by printing schema</a:t>
            </a:r>
          </a:p>
          <a:p>
            <a:pPr indent="-304800" lvl="0" marL="457200">
              <a:spcBef>
                <a:spcPts val="0"/>
              </a:spcBef>
              <a:spcAft>
                <a:spcPts val="0"/>
              </a:spcAft>
              <a:buClr>
                <a:srgbClr val="008CC9"/>
              </a:buClr>
              <a:buSzPct val="100000"/>
              <a:buFont typeface="Arial"/>
              <a:buAutoNum type="arabicPeriod"/>
            </a:pPr>
            <a:r>
              <a:rPr lang="en-GB" sz="1200">
                <a:solidFill>
                  <a:srgbClr val="008CC9"/>
                </a:solidFill>
                <a:latin typeface="Arial"/>
                <a:ea typeface="Arial"/>
                <a:cs typeface="Arial"/>
                <a:sym typeface="Arial"/>
              </a:rPr>
              <a:t>Show all names listed in the dataset</a:t>
            </a:r>
          </a:p>
          <a:p>
            <a:pPr indent="-304800" lvl="0" marL="457200">
              <a:spcBef>
                <a:spcPts val="0"/>
              </a:spcBef>
              <a:spcAft>
                <a:spcPts val="0"/>
              </a:spcAft>
              <a:buClr>
                <a:srgbClr val="008CC9"/>
              </a:buClr>
              <a:buSzPct val="100000"/>
              <a:buFont typeface="Arial"/>
              <a:buAutoNum type="arabicPeriod"/>
            </a:pPr>
            <a:r>
              <a:rPr lang="en-GB" sz="1200">
                <a:solidFill>
                  <a:srgbClr val="008CC9"/>
                </a:solidFill>
                <a:latin typeface="Arial"/>
                <a:ea typeface="Arial"/>
                <a:cs typeface="Arial"/>
                <a:sym typeface="Arial"/>
              </a:rPr>
              <a:t>Count number of employees at each age</a:t>
            </a:r>
          </a:p>
          <a:p>
            <a:pPr indent="-304800" lvl="0" marL="457200" rtl="0">
              <a:spcBef>
                <a:spcPts val="0"/>
              </a:spcBef>
              <a:spcAft>
                <a:spcPts val="0"/>
              </a:spcAft>
              <a:buClr>
                <a:srgbClr val="008CC9"/>
              </a:buClr>
              <a:buSzPct val="100000"/>
              <a:buFont typeface="Arial"/>
              <a:buAutoNum type="arabicPeriod"/>
            </a:pPr>
            <a:r>
              <a:rPr lang="en-GB" sz="1200">
                <a:solidFill>
                  <a:srgbClr val="008CC9"/>
                </a:solidFill>
                <a:latin typeface="Arial"/>
                <a:ea typeface="Arial"/>
                <a:cs typeface="Arial"/>
                <a:sym typeface="Arial"/>
              </a:rPr>
              <a:t>Show all names of employees with age younger than 30</a:t>
            </a:r>
          </a:p>
          <a:p>
            <a:pPr lvl="0" rtl="0">
              <a:spcBef>
                <a:spcPts val="0"/>
              </a:spcBef>
              <a:spcAft>
                <a:spcPts val="0"/>
              </a:spcAft>
              <a:buNone/>
            </a:pPr>
            <a:r>
              <a:t/>
            </a:r>
            <a:endParaRPr sz="1100">
              <a:solidFill>
                <a:srgbClr val="008CC9"/>
              </a:solidFill>
              <a:latin typeface="Arial"/>
              <a:ea typeface="Arial"/>
              <a:cs typeface="Arial"/>
              <a:sym typeface="Arial"/>
            </a:endParaRPr>
          </a:p>
          <a:p>
            <a:pPr lvl="0">
              <a:spcBef>
                <a:spcPts val="0"/>
              </a:spcBef>
              <a:buNone/>
            </a:pPr>
            <a:r>
              <a:rPr lang="en-GB" sz="1100">
                <a:solidFill>
                  <a:srgbClr val="008CC9"/>
                </a:solidFill>
                <a:latin typeface="Arial"/>
                <a:ea typeface="Arial"/>
                <a:cs typeface="Arial"/>
                <a:sym typeface="Arial"/>
              </a:rPr>
              <a:t>Employee.json</a:t>
            </a:r>
          </a:p>
          <a:p>
            <a:pPr lvl="0">
              <a:spcBef>
                <a:spcPts val="0"/>
              </a:spcBef>
              <a:buNone/>
            </a:pPr>
            <a:r>
              <a:t/>
            </a:r>
            <a:endParaRPr sz="1100">
              <a:solidFill>
                <a:srgbClr val="008CC9"/>
              </a:solidFill>
              <a:latin typeface="Arial"/>
              <a:ea typeface="Arial"/>
              <a:cs typeface="Arial"/>
              <a:sym typeface="Arial"/>
            </a:endParaRPr>
          </a:p>
          <a:p>
            <a:pPr lvl="0">
              <a:spcBef>
                <a:spcPts val="0"/>
              </a:spcBef>
              <a:buNone/>
            </a:pPr>
            <a:r>
              <a:t/>
            </a:r>
            <a:endParaRPr sz="1100">
              <a:solidFill>
                <a:srgbClr val="008CC9"/>
              </a:solidFill>
              <a:latin typeface="Arial"/>
              <a:ea typeface="Arial"/>
              <a:cs typeface="Arial"/>
              <a:sym typeface="Arial"/>
            </a:endParaRPr>
          </a:p>
          <a:p>
            <a:pPr lvl="0">
              <a:spcBef>
                <a:spcPts val="0"/>
              </a:spcBef>
              <a:buNone/>
            </a:pPr>
            <a:r>
              <a:rPr lang="en-GB" sz="1100">
                <a:solidFill>
                  <a:srgbClr val="008CC9"/>
                </a:solidFill>
                <a:latin typeface="Arial"/>
                <a:ea typeface="Arial"/>
                <a:cs typeface="Arial"/>
                <a:sym typeface="Arial"/>
              </a:rPr>
              <a:t>basic_dataframe.py (Github link)</a:t>
            </a:r>
          </a:p>
          <a:p>
            <a:pPr lvl="0">
              <a:spcBef>
                <a:spcPts val="0"/>
              </a:spcBef>
              <a:buNone/>
            </a:pPr>
            <a:r>
              <a:rPr lang="en-GB" sz="1000">
                <a:solidFill>
                  <a:srgbClr val="000000"/>
                </a:solidFill>
                <a:latin typeface="Arial"/>
                <a:ea typeface="Arial"/>
                <a:cs typeface="Arial"/>
                <a:sym typeface="Arial"/>
              </a:rPr>
              <a:t>https://github.com/CodeChix-OpenSource/CodeChix-Technical-Curriculums/tree/master/VMware-CodeHouse/CodeBig/src/basic_daataframe.py</a:t>
            </a:r>
          </a:p>
          <a:p>
            <a:pPr lvl="0">
              <a:spcBef>
                <a:spcPts val="0"/>
              </a:spcBef>
              <a:buNone/>
            </a:pPr>
            <a:r>
              <a:t/>
            </a:r>
            <a:endParaRPr sz="1100">
              <a:solidFill>
                <a:srgbClr val="008CC9"/>
              </a:solidFill>
              <a:latin typeface="Arial"/>
              <a:ea typeface="Arial"/>
              <a:cs typeface="Arial"/>
              <a:sym typeface="Arial"/>
            </a:endParaRPr>
          </a:p>
        </p:txBody>
      </p:sp>
      <p:pic>
        <p:nvPicPr>
          <p:cNvPr id="207" name="Shape 207"/>
          <p:cNvPicPr preferRelativeResize="0"/>
          <p:nvPr/>
        </p:nvPicPr>
        <p:blipFill>
          <a:blip r:embed="rId3">
            <a:alphaModFix/>
          </a:blip>
          <a:stretch>
            <a:fillRect/>
          </a:stretch>
        </p:blipFill>
        <p:spPr>
          <a:xfrm>
            <a:off x="421375" y="3091550"/>
            <a:ext cx="2181225" cy="638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1" name="Shape 211"/>
        <p:cNvGrpSpPr/>
        <p:nvPr/>
      </p:nvGrpSpPr>
      <p:grpSpPr>
        <a:xfrm>
          <a:off x="0" y="0"/>
          <a:ext cx="0" cy="0"/>
          <a:chOff x="0" y="0"/>
          <a:chExt cx="0" cy="0"/>
        </a:xfrm>
      </p:grpSpPr>
      <p:sp>
        <p:nvSpPr>
          <p:cNvPr id="212" name="Shape 212"/>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SQL Exercise</a:t>
            </a:r>
          </a:p>
        </p:txBody>
      </p:sp>
      <p:sp>
        <p:nvSpPr>
          <p:cNvPr id="213" name="Shape 213"/>
          <p:cNvSpPr txBox="1"/>
          <p:nvPr>
            <p:ph idx="1" type="body"/>
          </p:nvPr>
        </p:nvSpPr>
        <p:spPr>
          <a:xfrm>
            <a:off x="311700" y="1266325"/>
            <a:ext cx="8520600" cy="3302700"/>
          </a:xfrm>
          <a:prstGeom prst="rect">
            <a:avLst/>
          </a:prstGeom>
        </p:spPr>
        <p:txBody>
          <a:bodyPr anchorCtr="0" anchor="t" bIns="91425" lIns="91425" rIns="91425" tIns="91425">
            <a:noAutofit/>
          </a:bodyPr>
          <a:lstStyle/>
          <a:p>
            <a:pPr lvl="0">
              <a:spcBef>
                <a:spcPts val="0"/>
              </a:spcBef>
              <a:spcAft>
                <a:spcPts val="0"/>
              </a:spcAft>
              <a:buNone/>
            </a:pPr>
            <a:r>
              <a:rPr lang="en-GB" sz="1400">
                <a:solidFill>
                  <a:srgbClr val="008CC9"/>
                </a:solidFill>
                <a:latin typeface="Arial"/>
                <a:ea typeface="Arial"/>
                <a:cs typeface="Arial"/>
                <a:sym typeface="Arial"/>
              </a:rPr>
              <a:t>Create your own dataset in json/txt format, reading it in and write it as parquet file saved under Spark directory, and then create a view from reading the parquet file you just created, lastly do 5 interesting queries on the SQL view.</a:t>
            </a:r>
          </a:p>
          <a:p>
            <a:pPr lvl="0">
              <a:spcBef>
                <a:spcPts val="0"/>
              </a:spcBef>
              <a:spcAft>
                <a:spcPts val="0"/>
              </a:spcAft>
              <a:buNone/>
            </a:pPr>
            <a:r>
              <a:t/>
            </a:r>
            <a:endParaRPr sz="1400">
              <a:solidFill>
                <a:srgbClr val="008CC9"/>
              </a:solidFill>
              <a:latin typeface="Arial"/>
              <a:ea typeface="Arial"/>
              <a:cs typeface="Arial"/>
              <a:sym typeface="Arial"/>
            </a:endParaRPr>
          </a:p>
          <a:p>
            <a:pPr lvl="0">
              <a:spcBef>
                <a:spcPts val="0"/>
              </a:spcBef>
              <a:spcAft>
                <a:spcPts val="0"/>
              </a:spcAft>
              <a:buNone/>
            </a:pPr>
            <a:r>
              <a:rPr lang="en-GB" sz="1400" u="sng">
                <a:solidFill>
                  <a:srgbClr val="008CC9"/>
                </a:solidFill>
                <a:latin typeface="Arial"/>
                <a:ea typeface="Arial"/>
                <a:cs typeface="Arial"/>
                <a:sym typeface="Arial"/>
              </a:rPr>
              <a:t>What is parquet?</a:t>
            </a:r>
          </a:p>
          <a:p>
            <a:pPr lvl="0" rtl="0">
              <a:spcBef>
                <a:spcPts val="0"/>
              </a:spcBef>
              <a:spcAft>
                <a:spcPts val="0"/>
              </a:spcAft>
              <a:buNone/>
            </a:pPr>
            <a:r>
              <a:rPr lang="en-GB" sz="1400">
                <a:solidFill>
                  <a:srgbClr val="008CC9"/>
                </a:solidFill>
                <a:latin typeface="Arial"/>
                <a:ea typeface="Arial"/>
                <a:cs typeface="Arial"/>
                <a:sym typeface="Arial"/>
                <a:hlinkClick r:id="rId3"/>
              </a:rPr>
              <a:t>Parquet</a:t>
            </a:r>
            <a:r>
              <a:rPr lang="en-GB" sz="1400">
                <a:solidFill>
                  <a:srgbClr val="008CC9"/>
                </a:solidFill>
                <a:latin typeface="Arial"/>
                <a:ea typeface="Arial"/>
                <a:cs typeface="Arial"/>
                <a:sym typeface="Arial"/>
              </a:rPr>
              <a:t> is a columnar format that is supported by many other data processing systems. Spark SQL provides support for both reading and writing Parquet files that automatically preserves the schema of the original data.</a:t>
            </a:r>
          </a:p>
          <a:p>
            <a:pPr lvl="0" rtl="0">
              <a:spcBef>
                <a:spcPts val="0"/>
              </a:spcBef>
              <a:spcAft>
                <a:spcPts val="0"/>
              </a:spcAft>
              <a:buNone/>
            </a:pPr>
            <a:r>
              <a:t/>
            </a:r>
            <a:endParaRPr sz="1400">
              <a:solidFill>
                <a:srgbClr val="008CC9"/>
              </a:solidFill>
              <a:latin typeface="Arial"/>
              <a:ea typeface="Arial"/>
              <a:cs typeface="Arial"/>
              <a:sym typeface="Arial"/>
            </a:endParaRPr>
          </a:p>
          <a:p>
            <a:pPr lvl="0">
              <a:spcBef>
                <a:spcPts val="0"/>
              </a:spcBef>
              <a:buNone/>
            </a:pPr>
            <a:r>
              <a:rPr lang="en-GB" sz="1400" u="sng">
                <a:solidFill>
                  <a:srgbClr val="008CC9"/>
                </a:solidFill>
                <a:latin typeface="Arial"/>
                <a:ea typeface="Arial"/>
                <a:cs typeface="Arial"/>
                <a:sym typeface="Arial"/>
              </a:rPr>
              <a:t>Solution link</a:t>
            </a:r>
          </a:p>
          <a:p>
            <a:pPr lvl="0">
              <a:spcBef>
                <a:spcPts val="0"/>
              </a:spcBef>
              <a:buNone/>
            </a:pPr>
            <a:r>
              <a:rPr lang="en-GB" sz="1000">
                <a:solidFill>
                  <a:srgbClr val="000000"/>
                </a:solidFill>
                <a:latin typeface="Arial"/>
                <a:ea typeface="Arial"/>
                <a:cs typeface="Arial"/>
                <a:sym typeface="Arial"/>
              </a:rPr>
              <a:t>https://github.com/CodeChix-OpenSource/CodeChix-Technical-Curriculums/tree/master/VMware-CodeHouse/CodeBig/src/SQL_parquet_solution.py</a:t>
            </a:r>
          </a:p>
          <a:p>
            <a:pPr lvl="0">
              <a:spcBef>
                <a:spcPts val="0"/>
              </a:spcBef>
              <a:buNone/>
            </a:pPr>
            <a:r>
              <a:t/>
            </a:r>
            <a:endParaRPr sz="1400" u="sng">
              <a:solidFill>
                <a:srgbClr val="008CC9"/>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7" name="Shape 217"/>
        <p:cNvGrpSpPr/>
        <p:nvPr/>
      </p:nvGrpSpPr>
      <p:grpSpPr>
        <a:xfrm>
          <a:off x="0" y="0"/>
          <a:ext cx="0" cy="0"/>
          <a:chOff x="0" y="0"/>
          <a:chExt cx="0" cy="0"/>
        </a:xfrm>
      </p:grpSpPr>
      <p:sp>
        <p:nvSpPr>
          <p:cNvPr id="218" name="Shape 218"/>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Spark Streaming</a:t>
            </a:r>
          </a:p>
        </p:txBody>
      </p:sp>
      <p:pic>
        <p:nvPicPr>
          <p:cNvPr id="219" name="Shape 219"/>
          <p:cNvPicPr preferRelativeResize="0"/>
          <p:nvPr/>
        </p:nvPicPr>
        <p:blipFill>
          <a:blip r:embed="rId3">
            <a:alphaModFix/>
          </a:blip>
          <a:stretch>
            <a:fillRect/>
          </a:stretch>
        </p:blipFill>
        <p:spPr>
          <a:xfrm>
            <a:off x="1351287" y="1517137"/>
            <a:ext cx="6441424" cy="21092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3" name="Shape 223"/>
        <p:cNvGrpSpPr/>
        <p:nvPr/>
      </p:nvGrpSpPr>
      <p:grpSpPr>
        <a:xfrm>
          <a:off x="0" y="0"/>
          <a:ext cx="0" cy="0"/>
          <a:chOff x="0" y="0"/>
          <a:chExt cx="0" cy="0"/>
        </a:xfrm>
      </p:grpSpPr>
      <p:sp>
        <p:nvSpPr>
          <p:cNvPr id="224" name="Shape 224"/>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Stream Analytics</a:t>
            </a:r>
          </a:p>
        </p:txBody>
      </p:sp>
      <p:sp>
        <p:nvSpPr>
          <p:cNvPr id="225" name="Shape 225"/>
          <p:cNvSpPr txBox="1"/>
          <p:nvPr>
            <p:ph idx="1" type="body"/>
          </p:nvPr>
        </p:nvSpPr>
        <p:spPr>
          <a:xfrm>
            <a:off x="311700" y="1064525"/>
            <a:ext cx="8520600" cy="3780600"/>
          </a:xfrm>
          <a:prstGeom prst="rect">
            <a:avLst/>
          </a:prstGeom>
        </p:spPr>
        <p:txBody>
          <a:bodyPr anchorCtr="0" anchor="t" bIns="91425" lIns="91425" rIns="91425" tIns="91425">
            <a:noAutofit/>
          </a:bodyPr>
          <a:lstStyle/>
          <a:p>
            <a:pPr lvl="0" rtl="0">
              <a:spcBef>
                <a:spcPts val="0"/>
              </a:spcBef>
              <a:buNone/>
            </a:pPr>
            <a:r>
              <a:rPr lang="en-GB"/>
              <a:t>Spark Streaming example from IBM’s project -</a:t>
            </a:r>
            <a:r>
              <a:rPr lang="en-GB" sz="1400"/>
              <a:t> Sentiment Analysis of Twitter Hashtags</a:t>
            </a:r>
          </a:p>
          <a:p>
            <a:pPr lvl="0">
              <a:spcBef>
                <a:spcPts val="0"/>
              </a:spcBef>
              <a:buNone/>
            </a:pPr>
            <a:r>
              <a:t/>
            </a:r>
            <a:endParaRPr sz="1400"/>
          </a:p>
          <a:p>
            <a:pPr lvl="0">
              <a:spcBef>
                <a:spcPts val="0"/>
              </a:spcBef>
              <a:buNone/>
            </a:pPr>
            <a:r>
              <a:t/>
            </a:r>
            <a:endParaRPr sz="1400"/>
          </a:p>
          <a:p>
            <a:pPr lvl="0">
              <a:spcBef>
                <a:spcPts val="0"/>
              </a:spcBef>
              <a:buNone/>
            </a:pPr>
            <a:r>
              <a:t/>
            </a:r>
            <a:endParaRPr sz="1400"/>
          </a:p>
          <a:p>
            <a:pPr lvl="0">
              <a:spcBef>
                <a:spcPts val="0"/>
              </a:spcBef>
              <a:buNone/>
            </a:pPr>
            <a:r>
              <a:t/>
            </a:r>
            <a:endParaRPr sz="1400"/>
          </a:p>
          <a:p>
            <a:pPr lvl="0">
              <a:spcBef>
                <a:spcPts val="0"/>
              </a:spcBef>
              <a:buNone/>
            </a:pPr>
            <a:r>
              <a:t/>
            </a:r>
            <a:endParaRPr sz="1400"/>
          </a:p>
          <a:p>
            <a:pPr lvl="0">
              <a:spcBef>
                <a:spcPts val="0"/>
              </a:spcBef>
              <a:buNone/>
            </a:pPr>
            <a:r>
              <a:t/>
            </a:r>
            <a:endParaRPr sz="1400"/>
          </a:p>
          <a:p>
            <a:pPr lvl="0">
              <a:spcBef>
                <a:spcPts val="0"/>
              </a:spcBef>
              <a:buNone/>
            </a:pPr>
            <a:r>
              <a:rPr lang="en-GB" sz="1400" u="sng">
                <a:solidFill>
                  <a:schemeClr val="hlink"/>
                </a:solidFill>
                <a:hlinkClick r:id="rId3"/>
              </a:rPr>
              <a:t>https://developer.ibm.com/clouddataservices/sentiment-analysis-of-twitter-hashtags/</a:t>
            </a:r>
          </a:p>
          <a:p>
            <a:pPr lvl="0">
              <a:spcBef>
                <a:spcPts val="0"/>
              </a:spcBef>
              <a:buNone/>
            </a:pPr>
            <a:r>
              <a:t/>
            </a:r>
            <a:endParaRPr sz="1400"/>
          </a:p>
        </p:txBody>
      </p:sp>
      <p:pic>
        <p:nvPicPr>
          <p:cNvPr id="226" name="Shape 226"/>
          <p:cNvPicPr preferRelativeResize="0"/>
          <p:nvPr/>
        </p:nvPicPr>
        <p:blipFill>
          <a:blip r:embed="rId4">
            <a:alphaModFix/>
          </a:blip>
          <a:stretch>
            <a:fillRect/>
          </a:stretch>
        </p:blipFill>
        <p:spPr>
          <a:xfrm>
            <a:off x="1537349" y="1494225"/>
            <a:ext cx="5227825" cy="28857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0" name="Shape 230"/>
        <p:cNvGrpSpPr/>
        <p:nvPr/>
      </p:nvGrpSpPr>
      <p:grpSpPr>
        <a:xfrm>
          <a:off x="0" y="0"/>
          <a:ext cx="0" cy="0"/>
          <a:chOff x="0" y="0"/>
          <a:chExt cx="0" cy="0"/>
        </a:xfrm>
      </p:grpSpPr>
      <p:sp>
        <p:nvSpPr>
          <p:cNvPr id="231" name="Shape 231"/>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Machine Learning</a:t>
            </a:r>
          </a:p>
        </p:txBody>
      </p:sp>
      <p:sp>
        <p:nvSpPr>
          <p:cNvPr id="232" name="Shape 232"/>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rtl="0">
              <a:spcBef>
                <a:spcPts val="0"/>
              </a:spcBef>
              <a:buClr>
                <a:srgbClr val="008CC9"/>
              </a:buClr>
            </a:pPr>
            <a:r>
              <a:rPr lang="en-GB">
                <a:solidFill>
                  <a:srgbClr val="008CC9"/>
                </a:solidFill>
              </a:rPr>
              <a:t>MLlib is Apache Spark’s scalable machine learning library</a:t>
            </a:r>
            <a:br>
              <a:rPr lang="en-GB">
                <a:solidFill>
                  <a:srgbClr val="008CC9"/>
                </a:solidFill>
              </a:rPr>
            </a:br>
          </a:p>
          <a:p>
            <a:pPr indent="-228600" lvl="0" marL="457200" rtl="0">
              <a:spcBef>
                <a:spcPts val="0"/>
              </a:spcBef>
              <a:buClr>
                <a:srgbClr val="008CC9"/>
              </a:buClr>
            </a:pPr>
            <a:r>
              <a:rPr lang="en-GB">
                <a:solidFill>
                  <a:srgbClr val="008CC9"/>
                </a:solidFill>
              </a:rPr>
              <a:t>MLlib incorporates following algorithms</a:t>
            </a:r>
          </a:p>
          <a:p>
            <a:pPr indent="-228600" lvl="1" marL="914400" rtl="0">
              <a:spcBef>
                <a:spcPts val="0"/>
              </a:spcBef>
              <a:spcAft>
                <a:spcPts val="0"/>
              </a:spcAft>
              <a:buClr>
                <a:srgbClr val="008CC9"/>
              </a:buClr>
              <a:buFont typeface="Arial"/>
            </a:pPr>
            <a:r>
              <a:rPr lang="en-GB">
                <a:solidFill>
                  <a:srgbClr val="008CC9"/>
                </a:solidFill>
                <a:latin typeface="Arial"/>
                <a:ea typeface="Arial"/>
                <a:cs typeface="Arial"/>
                <a:sym typeface="Arial"/>
              </a:rPr>
              <a:t>Classification : Logistic regression, Naive Bayes</a:t>
            </a:r>
          </a:p>
          <a:p>
            <a:pPr indent="-228600" lvl="1" marL="914400" rtl="0">
              <a:spcBef>
                <a:spcPts val="0"/>
              </a:spcBef>
              <a:spcAft>
                <a:spcPts val="0"/>
              </a:spcAft>
              <a:buClr>
                <a:srgbClr val="008CC9"/>
              </a:buClr>
              <a:buFont typeface="Arial"/>
            </a:pPr>
            <a:r>
              <a:rPr lang="en-GB">
                <a:solidFill>
                  <a:srgbClr val="008CC9"/>
                </a:solidFill>
                <a:latin typeface="Arial"/>
                <a:ea typeface="Arial"/>
                <a:cs typeface="Arial"/>
                <a:sym typeface="Arial"/>
              </a:rPr>
              <a:t>Regression : Linear Regression</a:t>
            </a:r>
          </a:p>
          <a:p>
            <a:pPr indent="-228600" lvl="1" marL="914400" rtl="0">
              <a:spcBef>
                <a:spcPts val="0"/>
              </a:spcBef>
              <a:spcAft>
                <a:spcPts val="0"/>
              </a:spcAft>
              <a:buClr>
                <a:srgbClr val="008CC9"/>
              </a:buClr>
              <a:buFont typeface="Arial"/>
            </a:pPr>
            <a:r>
              <a:rPr lang="en-GB">
                <a:solidFill>
                  <a:srgbClr val="008CC9"/>
                </a:solidFill>
                <a:latin typeface="Arial"/>
                <a:ea typeface="Arial"/>
                <a:cs typeface="Arial"/>
                <a:sym typeface="Arial"/>
              </a:rPr>
              <a:t>Collaborative filtering : Alternative Least Sequence</a:t>
            </a:r>
          </a:p>
          <a:p>
            <a:pPr indent="-228600" lvl="1" marL="914400" rtl="0">
              <a:spcBef>
                <a:spcPts val="0"/>
              </a:spcBef>
              <a:spcAft>
                <a:spcPts val="0"/>
              </a:spcAft>
              <a:buClr>
                <a:srgbClr val="008CC9"/>
              </a:buClr>
              <a:buFont typeface="Arial"/>
            </a:pPr>
            <a:r>
              <a:rPr lang="en-GB">
                <a:solidFill>
                  <a:srgbClr val="008CC9"/>
                </a:solidFill>
                <a:latin typeface="Arial"/>
                <a:ea typeface="Arial"/>
                <a:cs typeface="Arial"/>
                <a:sym typeface="Arial"/>
              </a:rPr>
              <a:t>Clustering: K-means </a:t>
            </a:r>
          </a:p>
          <a:p>
            <a:pPr indent="-228600" lvl="1" marL="914400" rtl="0">
              <a:spcBef>
                <a:spcPts val="0"/>
              </a:spcBef>
              <a:spcAft>
                <a:spcPts val="0"/>
              </a:spcAft>
              <a:buClr>
                <a:srgbClr val="008CC9"/>
              </a:buClr>
              <a:buFont typeface="Arial"/>
            </a:pPr>
            <a:r>
              <a:rPr lang="en-GB">
                <a:solidFill>
                  <a:srgbClr val="008CC9"/>
                </a:solidFill>
                <a:latin typeface="Arial"/>
                <a:ea typeface="Arial"/>
                <a:cs typeface="Arial"/>
                <a:sym typeface="Arial"/>
              </a:rPr>
              <a:t>Decomposition: SVD, PCA</a:t>
            </a:r>
            <a:br>
              <a:rPr lang="en-GB">
                <a:solidFill>
                  <a:srgbClr val="008CC9"/>
                </a:solidFill>
                <a:latin typeface="Arial"/>
                <a:ea typeface="Arial"/>
                <a:cs typeface="Arial"/>
                <a:sym typeface="Arial"/>
              </a:rPr>
            </a:br>
          </a:p>
          <a:p>
            <a:pPr indent="-342900" lvl="0" marL="457200" marR="0" rtl="0" algn="l">
              <a:lnSpc>
                <a:spcPct val="115000"/>
              </a:lnSpc>
              <a:spcBef>
                <a:spcPts val="0"/>
              </a:spcBef>
              <a:spcAft>
                <a:spcPts val="1600"/>
              </a:spcAft>
              <a:buClr>
                <a:srgbClr val="008CC9"/>
              </a:buClr>
              <a:buSzPct val="100000"/>
              <a:buFont typeface="Open Sans"/>
            </a:pPr>
            <a:r>
              <a:rPr lang="en-GB">
                <a:solidFill>
                  <a:srgbClr val="008CC9"/>
                </a:solidFill>
              </a:rPr>
              <a:t>Data scientists can use both Python and R to use Spark</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6" name="Shape 236"/>
        <p:cNvGrpSpPr/>
        <p:nvPr/>
      </p:nvGrpSpPr>
      <p:grpSpPr>
        <a:xfrm>
          <a:off x="0" y="0"/>
          <a:ext cx="0" cy="0"/>
          <a:chOff x="0" y="0"/>
          <a:chExt cx="0" cy="0"/>
        </a:xfrm>
      </p:grpSpPr>
      <p:sp>
        <p:nvSpPr>
          <p:cNvPr id="237" name="Shape 237"/>
          <p:cNvSpPr txBox="1"/>
          <p:nvPr>
            <p:ph type="title"/>
          </p:nvPr>
        </p:nvSpPr>
        <p:spPr>
          <a:xfrm>
            <a:off x="158337" y="138250"/>
            <a:ext cx="8520600" cy="707400"/>
          </a:xfrm>
          <a:prstGeom prst="rect">
            <a:avLst/>
          </a:prstGeom>
        </p:spPr>
        <p:txBody>
          <a:bodyPr anchorCtr="0" anchor="t" bIns="91425" lIns="91425" rIns="91425" tIns="91425">
            <a:noAutofit/>
          </a:bodyPr>
          <a:lstStyle/>
          <a:p>
            <a:pPr lvl="0">
              <a:spcBef>
                <a:spcPts val="0"/>
              </a:spcBef>
              <a:buNone/>
            </a:pPr>
            <a:r>
              <a:rPr lang="en-GB"/>
              <a:t>Tic Tac Linear Regression Algorithm</a:t>
            </a:r>
          </a:p>
        </p:txBody>
      </p:sp>
      <p:pic>
        <p:nvPicPr>
          <p:cNvPr descr="Screen Shot 2016-08-16 at 9.50.47 AM.png" id="238" name="Shape 238"/>
          <p:cNvPicPr preferRelativeResize="0"/>
          <p:nvPr/>
        </p:nvPicPr>
        <p:blipFill>
          <a:blip r:embed="rId3">
            <a:alphaModFix/>
          </a:blip>
          <a:stretch>
            <a:fillRect/>
          </a:stretch>
        </p:blipFill>
        <p:spPr>
          <a:xfrm>
            <a:off x="681550" y="845650"/>
            <a:ext cx="6343049" cy="4163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2" name="Shape 242"/>
        <p:cNvGrpSpPr/>
        <p:nvPr/>
      </p:nvGrpSpPr>
      <p:grpSpPr>
        <a:xfrm>
          <a:off x="0" y="0"/>
          <a:ext cx="0" cy="0"/>
          <a:chOff x="0" y="0"/>
          <a:chExt cx="0" cy="0"/>
        </a:xfrm>
      </p:grpSpPr>
      <p:sp>
        <p:nvSpPr>
          <p:cNvPr id="243" name="Shape 243"/>
          <p:cNvSpPr txBox="1"/>
          <p:nvPr>
            <p:ph type="title"/>
          </p:nvPr>
        </p:nvSpPr>
        <p:spPr>
          <a:xfrm>
            <a:off x="158337" y="138250"/>
            <a:ext cx="8520600" cy="707400"/>
          </a:xfrm>
          <a:prstGeom prst="rect">
            <a:avLst/>
          </a:prstGeom>
        </p:spPr>
        <p:txBody>
          <a:bodyPr anchorCtr="0" anchor="t" bIns="91425" lIns="91425" rIns="91425" tIns="91425">
            <a:noAutofit/>
          </a:bodyPr>
          <a:lstStyle/>
          <a:p>
            <a:pPr lvl="0" rtl="0">
              <a:spcBef>
                <a:spcPts val="0"/>
              </a:spcBef>
              <a:buNone/>
            </a:pPr>
            <a:r>
              <a:rPr lang="en-GB"/>
              <a:t>Tic Tac Linear Regression Algorithm</a:t>
            </a:r>
          </a:p>
        </p:txBody>
      </p:sp>
      <p:pic>
        <p:nvPicPr>
          <p:cNvPr descr="Screen Shot 2016-08-16 at 9.50.47 AM.png" id="244" name="Shape 244"/>
          <p:cNvPicPr preferRelativeResize="0"/>
          <p:nvPr/>
        </p:nvPicPr>
        <p:blipFill>
          <a:blip r:embed="rId3">
            <a:alphaModFix/>
          </a:blip>
          <a:stretch>
            <a:fillRect/>
          </a:stretch>
        </p:blipFill>
        <p:spPr>
          <a:xfrm>
            <a:off x="681550" y="845650"/>
            <a:ext cx="6343049" cy="4163050"/>
          </a:xfrm>
          <a:prstGeom prst="rect">
            <a:avLst/>
          </a:prstGeom>
          <a:noFill/>
          <a:ln>
            <a:noFill/>
          </a:ln>
        </p:spPr>
      </p:pic>
      <p:sp>
        <p:nvSpPr>
          <p:cNvPr id="245" name="Shape 245"/>
          <p:cNvSpPr txBox="1"/>
          <p:nvPr/>
        </p:nvSpPr>
        <p:spPr>
          <a:xfrm>
            <a:off x="772425" y="2880725"/>
            <a:ext cx="4798200" cy="390900"/>
          </a:xfrm>
          <a:prstGeom prst="rect">
            <a:avLst/>
          </a:prstGeom>
          <a:noFill/>
          <a:ln cap="flat" cmpd="sng" w="28575">
            <a:solidFill>
              <a:srgbClr val="FF0000"/>
            </a:solidFill>
            <a:prstDash val="solid"/>
            <a:round/>
            <a:headEnd len="med" w="med" type="none"/>
            <a:tailEnd len="med" w="med" type="none"/>
          </a:ln>
        </p:spPr>
        <p:txBody>
          <a:bodyPr anchorCtr="0" anchor="t" bIns="91425" lIns="91425" rIns="91425" tIns="91425">
            <a:noAutofit/>
          </a:bodyPr>
          <a:lstStyle/>
          <a:p>
            <a:pPr lvl="0">
              <a:spcBef>
                <a:spcPts val="0"/>
              </a:spcBef>
              <a:buNone/>
            </a:pPr>
            <a:r>
              <a:t/>
            </a:r>
            <a:endParaRPr>
              <a:highlight>
                <a:srgbClr val="000000"/>
              </a:high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9" name="Shape 249"/>
        <p:cNvGrpSpPr/>
        <p:nvPr/>
      </p:nvGrpSpPr>
      <p:grpSpPr>
        <a:xfrm>
          <a:off x="0" y="0"/>
          <a:ext cx="0" cy="0"/>
          <a:chOff x="0" y="0"/>
          <a:chExt cx="0" cy="0"/>
        </a:xfrm>
      </p:grpSpPr>
      <p:sp>
        <p:nvSpPr>
          <p:cNvPr id="250" name="Shape 250"/>
          <p:cNvSpPr txBox="1"/>
          <p:nvPr>
            <p:ph type="title"/>
          </p:nvPr>
        </p:nvSpPr>
        <p:spPr>
          <a:xfrm>
            <a:off x="158337" y="138250"/>
            <a:ext cx="8520600" cy="707400"/>
          </a:xfrm>
          <a:prstGeom prst="rect">
            <a:avLst/>
          </a:prstGeom>
        </p:spPr>
        <p:txBody>
          <a:bodyPr anchorCtr="0" anchor="t" bIns="91425" lIns="91425" rIns="91425" tIns="91425">
            <a:noAutofit/>
          </a:bodyPr>
          <a:lstStyle/>
          <a:p>
            <a:pPr lvl="0" rtl="0">
              <a:spcBef>
                <a:spcPts val="0"/>
              </a:spcBef>
              <a:buNone/>
            </a:pPr>
            <a:r>
              <a:rPr lang="en-GB"/>
              <a:t>Tic Tac Linear Regression Algorithm</a:t>
            </a:r>
          </a:p>
        </p:txBody>
      </p:sp>
      <p:pic>
        <p:nvPicPr>
          <p:cNvPr descr="Screen Shot 2016-08-16 at 9.50.47 AM.png" id="251" name="Shape 251"/>
          <p:cNvPicPr preferRelativeResize="0"/>
          <p:nvPr/>
        </p:nvPicPr>
        <p:blipFill>
          <a:blip r:embed="rId3">
            <a:alphaModFix/>
          </a:blip>
          <a:stretch>
            <a:fillRect/>
          </a:stretch>
        </p:blipFill>
        <p:spPr>
          <a:xfrm>
            <a:off x="681550" y="845650"/>
            <a:ext cx="6343049" cy="4163050"/>
          </a:xfrm>
          <a:prstGeom prst="rect">
            <a:avLst/>
          </a:prstGeom>
          <a:noFill/>
          <a:ln>
            <a:noFill/>
          </a:ln>
        </p:spPr>
      </p:pic>
      <p:sp>
        <p:nvSpPr>
          <p:cNvPr id="252" name="Shape 252"/>
          <p:cNvSpPr txBox="1"/>
          <p:nvPr/>
        </p:nvSpPr>
        <p:spPr>
          <a:xfrm>
            <a:off x="836050" y="2153725"/>
            <a:ext cx="5088900" cy="707400"/>
          </a:xfrm>
          <a:prstGeom prst="rect">
            <a:avLst/>
          </a:prstGeom>
          <a:noFill/>
          <a:ln cap="flat" cmpd="sng" w="28575">
            <a:solidFill>
              <a:srgbClr val="FF0000"/>
            </a:solidFill>
            <a:prstDash val="solid"/>
            <a:round/>
            <a:headEnd len="med" w="med" type="none"/>
            <a:tailEnd len="med" w="med" type="none"/>
          </a:ln>
        </p:spPr>
        <p:txBody>
          <a:bodyPr anchorCtr="0" anchor="t" bIns="91425" lIns="91425" rIns="91425" tIns="91425">
            <a:noAutofit/>
          </a:bodyPr>
          <a:lstStyle/>
          <a:p>
            <a:pPr lvl="0">
              <a:spcBef>
                <a:spcPts val="0"/>
              </a:spcBef>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6" name="Shape 256"/>
        <p:cNvGrpSpPr/>
        <p:nvPr/>
      </p:nvGrpSpPr>
      <p:grpSpPr>
        <a:xfrm>
          <a:off x="0" y="0"/>
          <a:ext cx="0" cy="0"/>
          <a:chOff x="0" y="0"/>
          <a:chExt cx="0" cy="0"/>
        </a:xfrm>
      </p:grpSpPr>
      <p:sp>
        <p:nvSpPr>
          <p:cNvPr id="257" name="Shape 257"/>
          <p:cNvSpPr txBox="1"/>
          <p:nvPr>
            <p:ph type="title"/>
          </p:nvPr>
        </p:nvSpPr>
        <p:spPr>
          <a:xfrm>
            <a:off x="158337" y="138250"/>
            <a:ext cx="8520600" cy="707400"/>
          </a:xfrm>
          <a:prstGeom prst="rect">
            <a:avLst/>
          </a:prstGeom>
        </p:spPr>
        <p:txBody>
          <a:bodyPr anchorCtr="0" anchor="t" bIns="91425" lIns="91425" rIns="91425" tIns="91425">
            <a:noAutofit/>
          </a:bodyPr>
          <a:lstStyle/>
          <a:p>
            <a:pPr lvl="0" rtl="0">
              <a:spcBef>
                <a:spcPts val="0"/>
              </a:spcBef>
              <a:buNone/>
            </a:pPr>
            <a:r>
              <a:rPr lang="en-GB"/>
              <a:t>Tic Tac Linear Regression Algorithm</a:t>
            </a:r>
          </a:p>
        </p:txBody>
      </p:sp>
      <p:pic>
        <p:nvPicPr>
          <p:cNvPr descr="Screen Shot 2016-08-16 at 9.50.47 AM.png" id="258" name="Shape 258"/>
          <p:cNvPicPr preferRelativeResize="0"/>
          <p:nvPr/>
        </p:nvPicPr>
        <p:blipFill>
          <a:blip r:embed="rId3">
            <a:alphaModFix/>
          </a:blip>
          <a:stretch>
            <a:fillRect/>
          </a:stretch>
        </p:blipFill>
        <p:spPr>
          <a:xfrm>
            <a:off x="681550" y="845650"/>
            <a:ext cx="6343049" cy="4163050"/>
          </a:xfrm>
          <a:prstGeom prst="rect">
            <a:avLst/>
          </a:prstGeom>
          <a:noFill/>
          <a:ln>
            <a:noFill/>
          </a:ln>
        </p:spPr>
      </p:pic>
      <p:sp>
        <p:nvSpPr>
          <p:cNvPr id="259" name="Shape 259"/>
          <p:cNvSpPr txBox="1"/>
          <p:nvPr/>
        </p:nvSpPr>
        <p:spPr>
          <a:xfrm>
            <a:off x="926925" y="3598625"/>
            <a:ext cx="5497800" cy="599700"/>
          </a:xfrm>
          <a:prstGeom prst="rect">
            <a:avLst/>
          </a:prstGeom>
          <a:noFill/>
          <a:ln cap="flat" cmpd="sng" w="28575">
            <a:solidFill>
              <a:srgbClr val="FF0000"/>
            </a:solidFill>
            <a:prstDash val="solid"/>
            <a:round/>
            <a:headEnd len="med" w="med" type="none"/>
            <a:tailEnd len="med" w="med" type="none"/>
          </a:ln>
        </p:spPr>
        <p:txBody>
          <a:bodyPr anchorCtr="0" anchor="t" bIns="91425" lIns="91425" rIns="91425" tIns="91425">
            <a:noAutofit/>
          </a:bodyPr>
          <a:lstStyle/>
          <a:p>
            <a:pPr lvl="0">
              <a:spcBef>
                <a:spcPts val="0"/>
              </a:spcBef>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3" name="Shape 263"/>
        <p:cNvGrpSpPr/>
        <p:nvPr/>
      </p:nvGrpSpPr>
      <p:grpSpPr>
        <a:xfrm>
          <a:off x="0" y="0"/>
          <a:ext cx="0" cy="0"/>
          <a:chOff x="0" y="0"/>
          <a:chExt cx="0" cy="0"/>
        </a:xfrm>
      </p:grpSpPr>
      <p:sp>
        <p:nvSpPr>
          <p:cNvPr id="264" name="Shape 264"/>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Demo for Tic Tac</a:t>
            </a:r>
          </a:p>
        </p:txBody>
      </p:sp>
      <p:sp>
        <p:nvSpPr>
          <p:cNvPr id="265" name="Shape 265"/>
          <p:cNvSpPr txBox="1"/>
          <p:nvPr>
            <p:ph idx="1" type="body"/>
          </p:nvPr>
        </p:nvSpPr>
        <p:spPr>
          <a:xfrm>
            <a:off x="311700" y="1266325"/>
            <a:ext cx="8520600" cy="3302700"/>
          </a:xfrm>
          <a:prstGeom prst="rect">
            <a:avLst/>
          </a:prstGeom>
        </p:spPr>
        <p:txBody>
          <a:bodyPr anchorCtr="0" anchor="t" bIns="91425" lIns="91425" rIns="91425" tIns="91425">
            <a:noAutofit/>
          </a:bodyPr>
          <a:lstStyle/>
          <a:p>
            <a:pPr lvl="0" rtl="0">
              <a:spcBef>
                <a:spcPts val="0"/>
              </a:spcBef>
              <a:buNone/>
            </a:pPr>
            <a:r>
              <a:t/>
            </a:r>
            <a:endParaRPr/>
          </a:p>
          <a:p>
            <a:pPr indent="-228600" lvl="0" marL="457200" rtl="0">
              <a:spcBef>
                <a:spcPts val="0"/>
              </a:spcBef>
              <a:buClr>
                <a:srgbClr val="008CC9"/>
              </a:buClr>
            </a:pPr>
            <a:r>
              <a:rPr lang="en-GB">
                <a:solidFill>
                  <a:srgbClr val="008CC9"/>
                </a:solidFill>
              </a:rPr>
              <a:t>You can find demo link for Tic Tac Linear regression python program</a:t>
            </a:r>
          </a:p>
          <a:p>
            <a:pPr indent="-228600" lvl="1" marL="914400" rtl="0">
              <a:spcBef>
                <a:spcPts val="0"/>
              </a:spcBef>
              <a:buClr>
                <a:srgbClr val="008CC9"/>
              </a:buClr>
            </a:pPr>
            <a:r>
              <a:rPr lang="en-GB" u="sng">
                <a:solidFill>
                  <a:srgbClr val="008CC9"/>
                </a:solidFill>
                <a:hlinkClick r:id="rId3"/>
              </a:rPr>
              <a:t>YouTube</a:t>
            </a:r>
          </a:p>
          <a:p>
            <a:pPr indent="-228600" lvl="1" marL="914400" rtl="0">
              <a:spcBef>
                <a:spcPts val="0"/>
              </a:spcBef>
              <a:buClr>
                <a:srgbClr val="008CC9"/>
              </a:buClr>
            </a:pPr>
            <a:r>
              <a:rPr lang="en-GB" sz="1000" u="sng">
                <a:solidFill>
                  <a:srgbClr val="6611CC"/>
                </a:solidFill>
                <a:latin typeface="Arial"/>
                <a:ea typeface="Arial"/>
                <a:cs typeface="Arial"/>
                <a:sym typeface="Arial"/>
                <a:hlinkClick r:id="rId4"/>
              </a:rPr>
              <a:t>https://youtu.be/rmlyCOtpew8</a:t>
            </a:r>
          </a:p>
          <a:p>
            <a:pPr indent="-228600" lvl="0" marL="457200" rtl="0">
              <a:spcBef>
                <a:spcPts val="0"/>
              </a:spcBef>
              <a:buClr>
                <a:srgbClr val="008CC9"/>
              </a:buClr>
            </a:pPr>
            <a:r>
              <a:rPr lang="en-GB">
                <a:solidFill>
                  <a:srgbClr val="008CC9"/>
                </a:solidFill>
              </a:rPr>
              <a:t>Github Link </a:t>
            </a:r>
          </a:p>
          <a:p>
            <a:pPr indent="-228600" lvl="1" marL="914400" rtl="0">
              <a:spcBef>
                <a:spcPts val="0"/>
              </a:spcBef>
              <a:buClr>
                <a:srgbClr val="008CC9"/>
              </a:buClr>
            </a:pPr>
            <a:r>
              <a:rPr lang="en-GB" u="sng">
                <a:solidFill>
                  <a:srgbClr val="008CC9"/>
                </a:solidFill>
                <a:hlinkClick r:id="rId5"/>
              </a:rPr>
              <a:t>GitHub</a:t>
            </a:r>
            <a:r>
              <a:rPr lang="en-GB">
                <a:solidFill>
                  <a:srgbClr val="008CC9"/>
                </a:solidFill>
              </a:rPr>
              <a:t> </a:t>
            </a:r>
          </a:p>
          <a:p>
            <a:pPr indent="-228600" lvl="1" marL="914400" rtl="0">
              <a:spcBef>
                <a:spcPts val="0"/>
              </a:spcBef>
              <a:buClr>
                <a:srgbClr val="008CC9"/>
              </a:buClr>
            </a:pPr>
            <a:r>
              <a:rPr lang="en-GB" sz="1000" u="sng">
                <a:solidFill>
                  <a:srgbClr val="6611CC"/>
                </a:solidFill>
                <a:latin typeface="Arial"/>
                <a:ea typeface="Arial"/>
                <a:cs typeface="Arial"/>
                <a:sym typeface="Arial"/>
              </a:rPr>
              <a:t>https://github.com/CodeChix-OpenSource/CodeChix-Technical-Curriculums/tree/master/VMware-CodeHouse/CodeBig/src/tic_tac_linear_reg.py</a:t>
            </a:r>
          </a:p>
          <a:p>
            <a:pPr indent="0" lvl="0" marL="0">
              <a:spcBef>
                <a:spcPts val="0"/>
              </a:spcBef>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Curriculum Outline</a:t>
            </a:r>
          </a:p>
        </p:txBody>
      </p:sp>
      <p:sp>
        <p:nvSpPr>
          <p:cNvPr id="86" name="Shape 86"/>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a:spcBef>
                <a:spcPts val="0"/>
              </a:spcBef>
              <a:buClr>
                <a:srgbClr val="008CC9"/>
              </a:buClr>
            </a:pPr>
            <a:r>
              <a:rPr lang="en-GB">
                <a:solidFill>
                  <a:srgbClr val="008CC9"/>
                </a:solidFill>
              </a:rPr>
              <a:t>What is Spark?</a:t>
            </a:r>
          </a:p>
          <a:p>
            <a:pPr indent="-228600" lvl="0" marL="457200">
              <a:spcBef>
                <a:spcPts val="0"/>
              </a:spcBef>
              <a:buClr>
                <a:srgbClr val="008CC9"/>
              </a:buClr>
            </a:pPr>
            <a:r>
              <a:rPr lang="en-GB">
                <a:solidFill>
                  <a:srgbClr val="008CC9"/>
                </a:solidFill>
              </a:rPr>
              <a:t>Architecture Overview</a:t>
            </a:r>
          </a:p>
          <a:p>
            <a:pPr indent="-228600" lvl="0" marL="457200">
              <a:spcBef>
                <a:spcPts val="0"/>
              </a:spcBef>
              <a:buClr>
                <a:srgbClr val="008CC9"/>
              </a:buClr>
            </a:pPr>
            <a:r>
              <a:rPr lang="en-GB">
                <a:solidFill>
                  <a:srgbClr val="008CC9"/>
                </a:solidFill>
              </a:rPr>
              <a:t>Spark Libraries</a:t>
            </a:r>
          </a:p>
          <a:p>
            <a:pPr indent="-228600" lvl="0" marL="457200">
              <a:spcBef>
                <a:spcPts val="0"/>
              </a:spcBef>
              <a:buClr>
                <a:srgbClr val="008CC9"/>
              </a:buClr>
            </a:pPr>
            <a:r>
              <a:rPr lang="en-GB">
                <a:solidFill>
                  <a:srgbClr val="008CC9"/>
                </a:solidFill>
              </a:rPr>
              <a:t>SQL Demo</a:t>
            </a:r>
          </a:p>
          <a:p>
            <a:pPr indent="-228600" lvl="0" marL="457200">
              <a:spcBef>
                <a:spcPts val="0"/>
              </a:spcBef>
              <a:buClr>
                <a:srgbClr val="008CC9"/>
              </a:buClr>
            </a:pPr>
            <a:r>
              <a:rPr lang="en-GB">
                <a:solidFill>
                  <a:srgbClr val="008CC9"/>
                </a:solidFill>
              </a:rPr>
              <a:t>MLlib Demo</a:t>
            </a:r>
          </a:p>
          <a:p>
            <a:pPr indent="-228600" lvl="0" marL="457200" rtl="0">
              <a:spcBef>
                <a:spcPts val="0"/>
              </a:spcBef>
              <a:buClr>
                <a:srgbClr val="008CC9"/>
              </a:buClr>
            </a:pPr>
            <a:r>
              <a:rPr lang="en-GB">
                <a:solidFill>
                  <a:srgbClr val="008CC9"/>
                </a:solidFill>
              </a:rPr>
              <a:t>Performance Tips and Debugging</a:t>
            </a:r>
          </a:p>
          <a:p>
            <a:pPr indent="-228600" lvl="0" marL="457200" rtl="0">
              <a:spcBef>
                <a:spcPts val="0"/>
              </a:spcBef>
              <a:buClr>
                <a:srgbClr val="008CC9"/>
              </a:buClr>
            </a:pPr>
            <a:r>
              <a:rPr lang="en-GB">
                <a:solidFill>
                  <a:srgbClr val="008CC9"/>
                </a:solidFill>
              </a:rPr>
              <a:t>Amazing Applications</a:t>
            </a:r>
          </a:p>
          <a:p>
            <a:pPr indent="-228600" lvl="0" marL="457200" rtl="0">
              <a:spcBef>
                <a:spcPts val="0"/>
              </a:spcBef>
              <a:buClr>
                <a:srgbClr val="008CC9"/>
              </a:buClr>
            </a:pPr>
            <a:r>
              <a:rPr lang="en-GB">
                <a:solidFill>
                  <a:srgbClr val="008CC9"/>
                </a:solidFill>
              </a:rPr>
              <a:t>On-going and Future Work</a:t>
            </a:r>
          </a:p>
          <a:p>
            <a:pPr indent="-228600" lvl="0" marL="457200" rtl="0">
              <a:spcBef>
                <a:spcPts val="0"/>
              </a:spcBef>
              <a:buClr>
                <a:srgbClr val="008CC9"/>
              </a:buClr>
            </a:pPr>
            <a:r>
              <a:rPr lang="en-GB">
                <a:solidFill>
                  <a:srgbClr val="008CC9"/>
                </a:solidFill>
              </a:rPr>
              <a:t>References</a:t>
            </a:r>
          </a:p>
          <a:p>
            <a:pPr indent="-228600" lvl="0" marL="457200">
              <a:spcBef>
                <a:spcPts val="0"/>
              </a:spcBef>
              <a:buClr>
                <a:srgbClr val="008CC9"/>
              </a:buClr>
            </a:pPr>
            <a:r>
              <a:rPr lang="en-GB">
                <a:solidFill>
                  <a:srgbClr val="008CC9"/>
                </a:solidFill>
              </a:rPr>
              <a:t>Summary</a:t>
            </a:r>
          </a:p>
          <a:p>
            <a:pPr lvl="0">
              <a:spcBef>
                <a:spcPts val="0"/>
              </a:spcBef>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9" name="Shape 269"/>
        <p:cNvGrpSpPr/>
        <p:nvPr/>
      </p:nvGrpSpPr>
      <p:grpSpPr>
        <a:xfrm>
          <a:off x="0" y="0"/>
          <a:ext cx="0" cy="0"/>
          <a:chOff x="0" y="0"/>
          <a:chExt cx="0" cy="0"/>
        </a:xfrm>
      </p:grpSpPr>
      <p:sp>
        <p:nvSpPr>
          <p:cNvPr id="270" name="Shape 270"/>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Exercise</a:t>
            </a:r>
          </a:p>
        </p:txBody>
      </p:sp>
      <p:sp>
        <p:nvSpPr>
          <p:cNvPr id="271" name="Shape 271"/>
          <p:cNvSpPr txBox="1"/>
          <p:nvPr>
            <p:ph idx="1" type="body"/>
          </p:nvPr>
        </p:nvSpPr>
        <p:spPr>
          <a:xfrm>
            <a:off x="311700" y="1266325"/>
            <a:ext cx="8520600" cy="3302700"/>
          </a:xfrm>
          <a:prstGeom prst="rect">
            <a:avLst/>
          </a:prstGeom>
        </p:spPr>
        <p:txBody>
          <a:bodyPr anchorCtr="0" anchor="t" bIns="91425" lIns="91425" rIns="91425" tIns="91425">
            <a:noAutofit/>
          </a:bodyPr>
          <a:lstStyle/>
          <a:p>
            <a:pPr lvl="0" rtl="0">
              <a:spcBef>
                <a:spcPts val="0"/>
              </a:spcBef>
              <a:buNone/>
            </a:pPr>
            <a:br>
              <a:rPr lang="en-GB">
                <a:solidFill>
                  <a:srgbClr val="008CC9"/>
                </a:solidFill>
              </a:rPr>
            </a:br>
            <a:br>
              <a:rPr lang="en-GB">
                <a:solidFill>
                  <a:srgbClr val="008CC9"/>
                </a:solidFill>
              </a:rPr>
            </a:br>
            <a:br>
              <a:rPr lang="en-GB">
                <a:solidFill>
                  <a:srgbClr val="008CC9"/>
                </a:solidFill>
              </a:rPr>
            </a:br>
            <a:r>
              <a:rPr lang="en-GB">
                <a:solidFill>
                  <a:srgbClr val="008CC9"/>
                </a:solidFill>
              </a:rPr>
              <a:t>Explore new machine learning algorithm, SVD to run the Tic Tac program.</a:t>
            </a:r>
          </a:p>
          <a:p>
            <a:pPr indent="0" lvl="0" marL="0">
              <a:spcBef>
                <a:spcPts val="0"/>
              </a:spcBef>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5" name="Shape 275"/>
        <p:cNvGrpSpPr/>
        <p:nvPr/>
      </p:nvGrpSpPr>
      <p:grpSpPr>
        <a:xfrm>
          <a:off x="0" y="0"/>
          <a:ext cx="0" cy="0"/>
          <a:chOff x="0" y="0"/>
          <a:chExt cx="0" cy="0"/>
        </a:xfrm>
      </p:grpSpPr>
      <p:sp>
        <p:nvSpPr>
          <p:cNvPr id="276" name="Shape 276"/>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Debugging and Performance Tips</a:t>
            </a:r>
          </a:p>
        </p:txBody>
      </p:sp>
      <p:sp>
        <p:nvSpPr>
          <p:cNvPr id="277" name="Shape 277"/>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rtl="0">
              <a:lnSpc>
                <a:spcPct val="90000"/>
              </a:lnSpc>
              <a:spcBef>
                <a:spcPts val="1000"/>
              </a:spcBef>
              <a:spcAft>
                <a:spcPts val="0"/>
              </a:spcAft>
              <a:buClr>
                <a:srgbClr val="008CC9"/>
              </a:buClr>
            </a:pPr>
            <a:r>
              <a:rPr b="1" lang="en-GB" u="sng">
                <a:solidFill>
                  <a:srgbClr val="008CC9"/>
                </a:solidFill>
                <a:latin typeface="Calibri"/>
                <a:ea typeface="Calibri"/>
                <a:cs typeface="Calibri"/>
                <a:sym typeface="Calibri"/>
              </a:rPr>
              <a:t>Tips:</a:t>
            </a:r>
          </a:p>
          <a:p>
            <a:pPr indent="-228600" lvl="1" marL="914400" rtl="0">
              <a:lnSpc>
                <a:spcPct val="90000"/>
              </a:lnSpc>
              <a:spcBef>
                <a:spcPts val="1000"/>
              </a:spcBef>
              <a:spcAft>
                <a:spcPts val="0"/>
              </a:spcAft>
              <a:buClr>
                <a:srgbClr val="008CC9"/>
              </a:buClr>
            </a:pPr>
            <a:r>
              <a:rPr lang="en-GB">
                <a:solidFill>
                  <a:srgbClr val="008CC9"/>
                </a:solidFill>
                <a:latin typeface="Calibri"/>
                <a:ea typeface="Calibri"/>
                <a:cs typeface="Calibri"/>
                <a:sym typeface="Calibri"/>
              </a:rPr>
              <a:t>Always operate using ubuntu user by default.  Use root permissions only when needed(e.g. to modify /etc/hosts, /etc/mysql/my.cnf).</a:t>
            </a:r>
          </a:p>
          <a:p>
            <a:pPr indent="-228600" lvl="1" marL="914400" rtl="0">
              <a:lnSpc>
                <a:spcPct val="90000"/>
              </a:lnSpc>
              <a:spcBef>
                <a:spcPts val="1000"/>
              </a:spcBef>
              <a:spcAft>
                <a:spcPts val="0"/>
              </a:spcAft>
              <a:buClr>
                <a:srgbClr val="008CC9"/>
              </a:buClr>
            </a:pPr>
            <a:r>
              <a:rPr lang="en-GB">
                <a:solidFill>
                  <a:srgbClr val="008CC9"/>
                </a:solidFill>
                <a:latin typeface="Calibri"/>
                <a:ea typeface="Calibri"/>
                <a:cs typeface="Calibri"/>
                <a:sym typeface="Calibri"/>
              </a:rPr>
              <a:t>Empty the buffers cache before any of your experiment run. You can run: sudo sh -c "sync; echo 3 &gt; /proc/sys/vm/drop_caches" on each slave VM.</a:t>
            </a:r>
          </a:p>
          <a:p>
            <a:pPr lvl="0" rtl="0">
              <a:lnSpc>
                <a:spcPct val="90000"/>
              </a:lnSpc>
              <a:spcBef>
                <a:spcPts val="1000"/>
              </a:spcBef>
              <a:spcAft>
                <a:spcPts val="0"/>
              </a:spcAft>
              <a:buNone/>
            </a:pPr>
            <a:r>
              <a:t/>
            </a:r>
            <a:endParaRPr>
              <a:solidFill>
                <a:srgbClr val="008CC9"/>
              </a:solidFill>
              <a:latin typeface="Calibri"/>
              <a:ea typeface="Calibri"/>
              <a:cs typeface="Calibri"/>
              <a:sym typeface="Calibri"/>
            </a:endParaRPr>
          </a:p>
          <a:p>
            <a:pPr indent="-228600" lvl="0" marL="457200" rtl="0">
              <a:lnSpc>
                <a:spcPct val="90000"/>
              </a:lnSpc>
              <a:spcBef>
                <a:spcPts val="1000"/>
              </a:spcBef>
              <a:spcAft>
                <a:spcPts val="0"/>
              </a:spcAft>
              <a:buClr>
                <a:srgbClr val="008CC9"/>
              </a:buClr>
              <a:buFont typeface="Calibri"/>
            </a:pPr>
            <a:r>
              <a:rPr b="1" lang="en-GB" u="sng">
                <a:solidFill>
                  <a:srgbClr val="008CC9"/>
                </a:solidFill>
                <a:latin typeface="Calibri"/>
                <a:ea typeface="Calibri"/>
                <a:cs typeface="Calibri"/>
                <a:sym typeface="Calibri"/>
              </a:rPr>
              <a:t>Error</a:t>
            </a:r>
            <a:r>
              <a:rPr lang="en-GB">
                <a:solidFill>
                  <a:srgbClr val="008CC9"/>
                </a:solidFill>
                <a:latin typeface="Calibri"/>
                <a:ea typeface="Calibri"/>
                <a:cs typeface="Calibri"/>
                <a:sym typeface="Calibri"/>
              </a:rPr>
              <a:t>: Unable to convert Spark RDD to Schema RDD</a:t>
            </a:r>
          </a:p>
          <a:p>
            <a:pPr indent="-228600" lvl="1" marL="914400" rtl="0">
              <a:lnSpc>
                <a:spcPct val="90000"/>
              </a:lnSpc>
              <a:spcBef>
                <a:spcPts val="1000"/>
              </a:spcBef>
              <a:spcAft>
                <a:spcPts val="0"/>
              </a:spcAft>
              <a:buClr>
                <a:srgbClr val="008CC9"/>
              </a:buClr>
              <a:buFont typeface="Calibri"/>
            </a:pPr>
            <a:r>
              <a:rPr lang="en-GB">
                <a:solidFill>
                  <a:srgbClr val="008CC9"/>
                </a:solidFill>
                <a:latin typeface="Calibri"/>
                <a:ea typeface="Calibri"/>
                <a:cs typeface="Calibri"/>
                <a:sym typeface="Calibri"/>
              </a:rPr>
              <a:t>Example code written in object Temp: </a:t>
            </a:r>
            <a:r>
              <a:rPr lang="en-GB" sz="1000">
                <a:solidFill>
                  <a:srgbClr val="008CC9"/>
                </a:solidFill>
                <a:highlight>
                  <a:srgbClr val="EFF0F1"/>
                </a:highlight>
                <a:latin typeface="Consolas"/>
                <a:ea typeface="Consolas"/>
                <a:cs typeface="Consolas"/>
                <a:sym typeface="Consolas"/>
              </a:rPr>
              <a:t>people.registerTempTable("people") </a:t>
            </a:r>
          </a:p>
          <a:p>
            <a:pPr indent="-228600" lvl="1" marL="914400" rtl="0">
              <a:lnSpc>
                <a:spcPct val="90000"/>
              </a:lnSpc>
              <a:spcBef>
                <a:spcPts val="1000"/>
              </a:spcBef>
              <a:spcAft>
                <a:spcPts val="0"/>
              </a:spcAft>
              <a:buClr>
                <a:srgbClr val="008CC9"/>
              </a:buClr>
              <a:buFont typeface="Calibri"/>
            </a:pPr>
            <a:r>
              <a:rPr lang="en-GB" sz="1000">
                <a:solidFill>
                  <a:srgbClr val="008CC9"/>
                </a:solidFill>
                <a:highlight>
                  <a:srgbClr val="EFF0F1"/>
                </a:highlight>
                <a:latin typeface="Consolas"/>
                <a:ea typeface="Consolas"/>
                <a:cs typeface="Consolas"/>
                <a:sym typeface="Consolas"/>
              </a:rPr>
              <a:t>No TypeTag available for Person</a:t>
            </a:r>
            <a:r>
              <a:rPr lang="en-GB" sz="1150">
                <a:solidFill>
                  <a:srgbClr val="008CC9"/>
                </a:solidFill>
                <a:highlight>
                  <a:srgbClr val="FFFFFF"/>
                </a:highlight>
                <a:latin typeface="Arial"/>
                <a:ea typeface="Arial"/>
                <a:cs typeface="Arial"/>
                <a:sym typeface="Arial"/>
              </a:rPr>
              <a:t> at the line </a:t>
            </a:r>
            <a:r>
              <a:rPr lang="en-GB" sz="1000">
                <a:solidFill>
                  <a:srgbClr val="008CC9"/>
                </a:solidFill>
                <a:highlight>
                  <a:srgbClr val="EFF0F1"/>
                </a:highlight>
                <a:latin typeface="Consolas"/>
                <a:ea typeface="Consolas"/>
                <a:cs typeface="Consolas"/>
                <a:sym typeface="Consolas"/>
              </a:rPr>
              <a:t>people.registerTempTable("people")</a:t>
            </a:r>
          </a:p>
          <a:p>
            <a:pPr indent="-228600" lvl="1" marL="914400" rtl="0">
              <a:lnSpc>
                <a:spcPct val="90000"/>
              </a:lnSpc>
              <a:spcBef>
                <a:spcPts val="1000"/>
              </a:spcBef>
              <a:spcAft>
                <a:spcPts val="0"/>
              </a:spcAft>
              <a:buClr>
                <a:srgbClr val="008CC9"/>
              </a:buClr>
              <a:buFont typeface="Calibri"/>
            </a:pPr>
            <a:r>
              <a:rPr lang="en-GB">
                <a:solidFill>
                  <a:srgbClr val="008CC9"/>
                </a:solidFill>
                <a:latin typeface="Calibri"/>
                <a:ea typeface="Calibri"/>
                <a:cs typeface="Calibri"/>
                <a:sym typeface="Calibri"/>
              </a:rPr>
              <a:t>Resolved by </a:t>
            </a:r>
            <a:r>
              <a:rPr b="1" lang="en-GB" u="sng">
                <a:solidFill>
                  <a:srgbClr val="008CC9"/>
                </a:solidFill>
                <a:latin typeface="Calibri"/>
                <a:ea typeface="Calibri"/>
                <a:cs typeface="Calibri"/>
                <a:sym typeface="Calibri"/>
              </a:rPr>
              <a:t>Jira</a:t>
            </a:r>
            <a:r>
              <a:rPr lang="en-GB">
                <a:solidFill>
                  <a:srgbClr val="008CC9"/>
                </a:solidFill>
                <a:latin typeface="Calibri"/>
                <a:ea typeface="Calibri"/>
                <a:cs typeface="Calibri"/>
                <a:sym typeface="Calibri"/>
              </a:rPr>
              <a:t>: https://issues.apache.org/jira/browse/SPARK-4842</a:t>
            </a:r>
          </a:p>
          <a:p>
            <a:pPr lvl="0" rtl="0">
              <a:lnSpc>
                <a:spcPct val="90000"/>
              </a:lnSpc>
              <a:spcBef>
                <a:spcPts val="1000"/>
              </a:spcBef>
              <a:spcAft>
                <a:spcPts val="0"/>
              </a:spcAft>
              <a:buNone/>
            </a:pPr>
            <a:r>
              <a:t/>
            </a:r>
            <a:endParaRPr>
              <a:solidFill>
                <a:schemeClr val="dk1"/>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1" name="Shape 281"/>
        <p:cNvGrpSpPr/>
        <p:nvPr/>
      </p:nvGrpSpPr>
      <p:grpSpPr>
        <a:xfrm>
          <a:off x="0" y="0"/>
          <a:ext cx="0" cy="0"/>
          <a:chOff x="0" y="0"/>
          <a:chExt cx="0" cy="0"/>
        </a:xfrm>
      </p:grpSpPr>
      <p:sp>
        <p:nvSpPr>
          <p:cNvPr id="282" name="Shape 282"/>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Things we didn’t cover</a:t>
            </a:r>
          </a:p>
        </p:txBody>
      </p:sp>
      <p:sp>
        <p:nvSpPr>
          <p:cNvPr id="283" name="Shape 283"/>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rtl="0">
              <a:spcBef>
                <a:spcPts val="0"/>
              </a:spcBef>
              <a:buClr>
                <a:srgbClr val="008CC9"/>
              </a:buClr>
            </a:pPr>
            <a:r>
              <a:rPr lang="en-GB">
                <a:solidFill>
                  <a:srgbClr val="008CC9"/>
                </a:solidFill>
              </a:rPr>
              <a:t>GraphX for data stream processing</a:t>
            </a:r>
          </a:p>
          <a:p>
            <a:pPr indent="-228600" lvl="0" marL="457200" rtl="0">
              <a:spcBef>
                <a:spcPts val="0"/>
              </a:spcBef>
              <a:buClr>
                <a:srgbClr val="008CC9"/>
              </a:buClr>
            </a:pPr>
            <a:r>
              <a:rPr lang="en-GB">
                <a:solidFill>
                  <a:srgbClr val="008CC9"/>
                </a:solidFill>
              </a:rPr>
              <a:t>Collaborative Filtering: ALS(Alternating least squares) </a:t>
            </a:r>
          </a:p>
          <a:p>
            <a:pPr indent="-228600" lvl="0" marL="457200" rtl="0">
              <a:spcBef>
                <a:spcPts val="0"/>
              </a:spcBef>
              <a:buClr>
                <a:srgbClr val="008CC9"/>
              </a:buClr>
            </a:pPr>
            <a:r>
              <a:rPr lang="en-GB">
                <a:solidFill>
                  <a:srgbClr val="008CC9"/>
                </a:solidFill>
              </a:rPr>
              <a:t>Multi clustering across different systems</a:t>
            </a:r>
          </a:p>
          <a:p>
            <a:pPr lvl="0">
              <a:spcBef>
                <a:spcPts val="0"/>
              </a:spcBef>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7" name="Shape 287"/>
        <p:cNvGrpSpPr/>
        <p:nvPr/>
      </p:nvGrpSpPr>
      <p:grpSpPr>
        <a:xfrm>
          <a:off x="0" y="0"/>
          <a:ext cx="0" cy="0"/>
          <a:chOff x="0" y="0"/>
          <a:chExt cx="0" cy="0"/>
        </a:xfrm>
      </p:grpSpPr>
      <p:sp>
        <p:nvSpPr>
          <p:cNvPr id="288" name="Shape 288"/>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Where do I apply this amazing stuff?</a:t>
            </a:r>
          </a:p>
        </p:txBody>
      </p:sp>
      <p:sp>
        <p:nvSpPr>
          <p:cNvPr id="289" name="Shape 289"/>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rtl="0">
              <a:spcBef>
                <a:spcPts val="0"/>
              </a:spcBef>
              <a:buClr>
                <a:srgbClr val="008CC9"/>
              </a:buClr>
            </a:pPr>
            <a:r>
              <a:rPr lang="en-GB">
                <a:solidFill>
                  <a:srgbClr val="008CC9"/>
                </a:solidFill>
              </a:rPr>
              <a:t>Movie Recommendation - MLlib Collaborative Filtering</a:t>
            </a:r>
          </a:p>
          <a:p>
            <a:pPr indent="-228600" lvl="0" marL="457200" rtl="0">
              <a:spcBef>
                <a:spcPts val="0"/>
              </a:spcBef>
              <a:buClr>
                <a:srgbClr val="008CC9"/>
              </a:buClr>
            </a:pPr>
            <a:r>
              <a:rPr lang="en-GB">
                <a:solidFill>
                  <a:srgbClr val="008CC9"/>
                </a:solidFill>
              </a:rPr>
              <a:t>Flight Scheduling - MLlib</a:t>
            </a:r>
          </a:p>
          <a:p>
            <a:pPr indent="-228600" lvl="0" marL="457200" rtl="0">
              <a:spcBef>
                <a:spcPts val="0"/>
              </a:spcBef>
              <a:buClr>
                <a:srgbClr val="008CC9"/>
              </a:buClr>
            </a:pPr>
            <a:r>
              <a:rPr lang="en-GB">
                <a:solidFill>
                  <a:srgbClr val="008CC9"/>
                </a:solidFill>
              </a:rPr>
              <a:t>Data Streaming - Amazon product recommendation</a:t>
            </a:r>
          </a:p>
          <a:p>
            <a:pPr indent="-228600" lvl="0" marL="457200">
              <a:spcBef>
                <a:spcPts val="0"/>
              </a:spcBef>
              <a:buClr>
                <a:srgbClr val="008CC9"/>
              </a:buClr>
            </a:pPr>
            <a:r>
              <a:rPr lang="en-GB">
                <a:solidFill>
                  <a:srgbClr val="008CC9"/>
                </a:solidFill>
              </a:rPr>
              <a:t>Sparkling Water - uses SparkR + H2O frame</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3" name="Shape 293"/>
        <p:cNvGrpSpPr/>
        <p:nvPr/>
      </p:nvGrpSpPr>
      <p:grpSpPr>
        <a:xfrm>
          <a:off x="0" y="0"/>
          <a:ext cx="0" cy="0"/>
          <a:chOff x="0" y="0"/>
          <a:chExt cx="0" cy="0"/>
        </a:xfrm>
      </p:grpSpPr>
      <p:sp>
        <p:nvSpPr>
          <p:cNvPr id="294" name="Shape 294"/>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References</a:t>
            </a:r>
          </a:p>
        </p:txBody>
      </p:sp>
      <p:sp>
        <p:nvSpPr>
          <p:cNvPr id="295" name="Shape 295"/>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304800" lvl="0" marL="457200">
              <a:spcBef>
                <a:spcPts val="0"/>
              </a:spcBef>
              <a:spcAft>
                <a:spcPts val="0"/>
              </a:spcAft>
              <a:buClr>
                <a:srgbClr val="008CC9"/>
              </a:buClr>
              <a:buSzPct val="100000"/>
              <a:buFont typeface="Arial"/>
            </a:pPr>
            <a:r>
              <a:rPr lang="en-GB" sz="1200" u="sng">
                <a:solidFill>
                  <a:srgbClr val="008CC9"/>
                </a:solidFill>
                <a:latin typeface="Arial"/>
                <a:ea typeface="Arial"/>
                <a:cs typeface="Arial"/>
                <a:sym typeface="Arial"/>
                <a:hlinkClick r:id="rId3"/>
              </a:rPr>
              <a:t>https://spark.apache.org/downloads.html</a:t>
            </a:r>
          </a:p>
          <a:p>
            <a:pPr indent="-304800" lvl="0" marL="457200">
              <a:spcBef>
                <a:spcPts val="0"/>
              </a:spcBef>
              <a:spcAft>
                <a:spcPts val="0"/>
              </a:spcAft>
              <a:buClr>
                <a:srgbClr val="008CC9"/>
              </a:buClr>
              <a:buSzPct val="100000"/>
              <a:buFont typeface="Arial"/>
            </a:pPr>
            <a:r>
              <a:rPr lang="en-GB" sz="1200" u="sng">
                <a:solidFill>
                  <a:srgbClr val="008CC9"/>
                </a:solidFill>
                <a:latin typeface="Arial"/>
                <a:ea typeface="Arial"/>
                <a:cs typeface="Arial"/>
                <a:sym typeface="Arial"/>
                <a:hlinkClick r:id="rId4"/>
              </a:rPr>
              <a:t>http://genomegeek.blogspot.com/2014/11/how-to-install-apache-spark-on-mac-os-x.html</a:t>
            </a:r>
            <a:r>
              <a:rPr lang="en-GB" sz="1200">
                <a:solidFill>
                  <a:srgbClr val="008CC9"/>
                </a:solidFill>
                <a:latin typeface="Arial"/>
                <a:ea typeface="Arial"/>
                <a:cs typeface="Arial"/>
                <a:sym typeface="Arial"/>
              </a:rPr>
              <a:t> </a:t>
            </a:r>
          </a:p>
          <a:p>
            <a:pPr indent="-304800" lvl="0" marL="457200">
              <a:spcBef>
                <a:spcPts val="0"/>
              </a:spcBef>
              <a:spcAft>
                <a:spcPts val="0"/>
              </a:spcAft>
              <a:buClr>
                <a:srgbClr val="008CC9"/>
              </a:buClr>
              <a:buSzPct val="100000"/>
              <a:buFont typeface="Arial"/>
            </a:pPr>
            <a:r>
              <a:rPr lang="en-GB" sz="1200" u="sng">
                <a:solidFill>
                  <a:srgbClr val="008CC9"/>
                </a:solidFill>
                <a:latin typeface="Arial"/>
                <a:ea typeface="Arial"/>
                <a:cs typeface="Arial"/>
                <a:sym typeface="Arial"/>
                <a:hlinkClick r:id="rId5"/>
              </a:rPr>
              <a:t>https://spark.apache.org/docs/latest/graphx-programming-guide.html</a:t>
            </a:r>
          </a:p>
          <a:p>
            <a:pPr indent="-304800" lvl="0" marL="457200">
              <a:spcBef>
                <a:spcPts val="0"/>
              </a:spcBef>
              <a:spcAft>
                <a:spcPts val="0"/>
              </a:spcAft>
              <a:buClr>
                <a:srgbClr val="008CC9"/>
              </a:buClr>
              <a:buSzPct val="100000"/>
              <a:buFont typeface="Arial"/>
            </a:pPr>
            <a:r>
              <a:rPr lang="en-GB" sz="1200" u="sng">
                <a:solidFill>
                  <a:srgbClr val="008CC9"/>
                </a:solidFill>
                <a:latin typeface="Arial"/>
                <a:ea typeface="Arial"/>
                <a:cs typeface="Arial"/>
                <a:sym typeface="Arial"/>
                <a:hlinkClick r:id="rId6"/>
              </a:rPr>
              <a:t>https://aws.amazon.com/emr/details/spark/</a:t>
            </a:r>
          </a:p>
          <a:p>
            <a:pPr indent="-304800" lvl="0" marL="457200" rtl="0">
              <a:spcBef>
                <a:spcPts val="0"/>
              </a:spcBef>
              <a:spcAft>
                <a:spcPts val="0"/>
              </a:spcAft>
              <a:buClr>
                <a:srgbClr val="008CC9"/>
              </a:buClr>
              <a:buSzPct val="100000"/>
              <a:buFont typeface="Arial"/>
            </a:pPr>
            <a:r>
              <a:rPr lang="en-GB" sz="1200" u="sng">
                <a:solidFill>
                  <a:srgbClr val="008CC9"/>
                </a:solidFill>
                <a:latin typeface="Arial"/>
                <a:ea typeface="Arial"/>
                <a:cs typeface="Arial"/>
                <a:sym typeface="Arial"/>
                <a:hlinkClick r:id="rId7"/>
              </a:rPr>
              <a:t>https://aws.amazon.com/blogs/aws/new-apache-spark-on-amazon-emr/</a:t>
            </a:r>
          </a:p>
          <a:p>
            <a:pPr indent="-304800" lvl="0" marL="457200">
              <a:spcBef>
                <a:spcPts val="0"/>
              </a:spcBef>
              <a:buClr>
                <a:srgbClr val="008CC9"/>
              </a:buClr>
              <a:buSzPct val="100000"/>
              <a:buFont typeface="Arial"/>
            </a:pPr>
            <a:r>
              <a:rPr lang="en-GB" sz="1200" u="sng">
                <a:solidFill>
                  <a:srgbClr val="008CC9"/>
                </a:solidFill>
                <a:latin typeface="Arial"/>
                <a:ea typeface="Arial"/>
                <a:cs typeface="Arial"/>
                <a:sym typeface="Arial"/>
                <a:hlinkClick r:id="rId8"/>
              </a:rPr>
              <a:t>http://stackoverflow.com/questions/27440377/unable-to-convert-spark-rdd-to-schema-rdd</a:t>
            </a:r>
          </a:p>
          <a:p>
            <a:pPr indent="-304800" lvl="0" marL="457200" rtl="0">
              <a:spcBef>
                <a:spcPts val="0"/>
              </a:spcBef>
              <a:buClr>
                <a:srgbClr val="008CC9"/>
              </a:buClr>
              <a:buSzPct val="100000"/>
              <a:buFont typeface="Arial"/>
            </a:pPr>
            <a:r>
              <a:rPr lang="en-GB" sz="1200" u="sng">
                <a:solidFill>
                  <a:srgbClr val="008CC9"/>
                </a:solidFill>
                <a:latin typeface="Arial"/>
                <a:ea typeface="Arial"/>
                <a:cs typeface="Arial"/>
                <a:sym typeface="Arial"/>
                <a:hlinkClick r:id="rId9"/>
              </a:rPr>
              <a:t>https://rpubs.com/wendyu/sparkr</a:t>
            </a:r>
            <a:r>
              <a:rPr lang="en-GB" sz="1200">
                <a:solidFill>
                  <a:srgbClr val="008CC9"/>
                </a:solidFill>
                <a:latin typeface="Arial"/>
                <a:ea typeface="Arial"/>
                <a:cs typeface="Arial"/>
                <a:sym typeface="Arial"/>
              </a:rPr>
              <a:t> </a:t>
            </a:r>
          </a:p>
          <a:p>
            <a:pPr indent="-304800" lvl="0" marL="457200" rtl="0">
              <a:spcBef>
                <a:spcPts val="0"/>
              </a:spcBef>
              <a:buClr>
                <a:srgbClr val="008CC9"/>
              </a:buClr>
              <a:buSzPct val="100000"/>
              <a:buFont typeface="Arial"/>
            </a:pPr>
            <a:r>
              <a:rPr lang="en-GB" sz="1200" u="sng">
                <a:solidFill>
                  <a:srgbClr val="008CC9"/>
                </a:solidFill>
                <a:latin typeface="Arial"/>
                <a:ea typeface="Arial"/>
                <a:cs typeface="Arial"/>
                <a:sym typeface="Arial"/>
                <a:hlinkClick r:id="rId10"/>
              </a:rPr>
              <a:t>http://spark.apache.org/docs/latest/mllib-collaborative-filtering.htm</a:t>
            </a:r>
            <a:r>
              <a:rPr lang="en-GB" sz="1200" u="sng">
                <a:solidFill>
                  <a:srgbClr val="008CC9"/>
                </a:solidFill>
                <a:latin typeface="Arial"/>
                <a:ea typeface="Arial"/>
                <a:cs typeface="Arial"/>
                <a:sym typeface="Arial"/>
                <a:hlinkClick r:id="rId11"/>
              </a:rPr>
              <a:t>l</a:t>
            </a:r>
          </a:p>
          <a:p>
            <a:pPr indent="-304800" lvl="0" marL="457200" rtl="0">
              <a:spcBef>
                <a:spcPts val="0"/>
              </a:spcBef>
              <a:buClr>
                <a:srgbClr val="008CC9"/>
              </a:buClr>
              <a:buSzPct val="100000"/>
              <a:buFont typeface="Arial"/>
            </a:pPr>
            <a:r>
              <a:rPr lang="en-GB" sz="1200">
                <a:solidFill>
                  <a:srgbClr val="008CC9"/>
                </a:solidFill>
                <a:latin typeface="Arial"/>
                <a:ea typeface="Arial"/>
                <a:cs typeface="Arial"/>
                <a:sym typeface="Arial"/>
              </a:rPr>
              <a:t>https://spark.apache.org/docs/1.2.0/programming-guide.html </a:t>
            </a:r>
          </a:p>
          <a:p>
            <a:pPr lvl="0" rtl="0">
              <a:spcBef>
                <a:spcPts val="0"/>
              </a:spcBef>
              <a:buNone/>
            </a:pPr>
            <a:r>
              <a:t/>
            </a:r>
            <a:endParaRPr sz="1200">
              <a:solidFill>
                <a:srgbClr val="008CC9"/>
              </a:solidFill>
              <a:latin typeface="Arial"/>
              <a:ea typeface="Arial"/>
              <a:cs typeface="Arial"/>
              <a:sym typeface="Arial"/>
            </a:endParaRPr>
          </a:p>
          <a:p>
            <a:pPr lvl="0">
              <a:spcBef>
                <a:spcPts val="0"/>
              </a:spcBef>
              <a:spcAft>
                <a:spcPts val="0"/>
              </a:spcAft>
              <a:buNone/>
            </a:pPr>
            <a:r>
              <a:t/>
            </a:r>
            <a:endParaRPr sz="1200">
              <a:solidFill>
                <a:srgbClr val="008CC9"/>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9" name="Shape 299"/>
        <p:cNvGrpSpPr/>
        <p:nvPr/>
      </p:nvGrpSpPr>
      <p:grpSpPr>
        <a:xfrm>
          <a:off x="0" y="0"/>
          <a:ext cx="0" cy="0"/>
          <a:chOff x="0" y="0"/>
          <a:chExt cx="0" cy="0"/>
        </a:xfrm>
      </p:grpSpPr>
      <p:sp>
        <p:nvSpPr>
          <p:cNvPr id="300" name="Shape 300"/>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Summary</a:t>
            </a:r>
          </a:p>
        </p:txBody>
      </p:sp>
      <p:sp>
        <p:nvSpPr>
          <p:cNvPr id="301" name="Shape 301"/>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rtl="0">
              <a:spcBef>
                <a:spcPts val="0"/>
              </a:spcBef>
              <a:buClr>
                <a:srgbClr val="008CC9"/>
              </a:buClr>
            </a:pPr>
            <a:r>
              <a:rPr lang="en-GB">
                <a:solidFill>
                  <a:srgbClr val="008CC9"/>
                </a:solidFill>
              </a:rPr>
              <a:t>Thank you for attending the brief session on Spark.</a:t>
            </a:r>
            <a:br>
              <a:rPr lang="en-GB">
                <a:solidFill>
                  <a:srgbClr val="008CC9"/>
                </a:solidFill>
              </a:rPr>
            </a:br>
            <a:br>
              <a:rPr lang="en-GB">
                <a:solidFill>
                  <a:srgbClr val="008CC9"/>
                </a:solidFill>
              </a:rPr>
            </a:br>
          </a:p>
          <a:p>
            <a:pPr indent="-228600" lvl="0" marL="457200" rtl="0">
              <a:spcBef>
                <a:spcPts val="0"/>
              </a:spcBef>
              <a:buClr>
                <a:srgbClr val="008CC9"/>
              </a:buClr>
            </a:pPr>
            <a:r>
              <a:rPr lang="en-GB">
                <a:solidFill>
                  <a:srgbClr val="008CC9"/>
                </a:solidFill>
              </a:rPr>
              <a:t>There are humongous real life problems that can be solved much faster using Spark</a:t>
            </a:r>
            <a:br>
              <a:rPr lang="en-GB">
                <a:solidFill>
                  <a:srgbClr val="008CC9"/>
                </a:solidFill>
              </a:rPr>
            </a:br>
            <a:br>
              <a:rPr lang="en-GB">
                <a:solidFill>
                  <a:srgbClr val="008CC9"/>
                </a:solidFill>
              </a:rPr>
            </a:br>
          </a:p>
          <a:p>
            <a:pPr indent="-228600" lvl="0" marL="457200">
              <a:spcBef>
                <a:spcPts val="0"/>
              </a:spcBef>
              <a:buClr>
                <a:srgbClr val="008CC9"/>
              </a:buClr>
            </a:pPr>
            <a:r>
              <a:rPr lang="en-GB">
                <a:solidFill>
                  <a:srgbClr val="008CC9"/>
                </a:solidFill>
              </a:rPr>
              <a:t>Spark Ideas and Code Big!!</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What is Spark?</a:t>
            </a:r>
          </a:p>
        </p:txBody>
      </p:sp>
      <p:sp>
        <p:nvSpPr>
          <p:cNvPr id="92" name="Shape 92"/>
          <p:cNvSpPr txBox="1"/>
          <p:nvPr>
            <p:ph idx="1" type="body"/>
          </p:nvPr>
        </p:nvSpPr>
        <p:spPr>
          <a:xfrm>
            <a:off x="311700" y="1266325"/>
            <a:ext cx="8520600" cy="3302700"/>
          </a:xfrm>
          <a:prstGeom prst="rect">
            <a:avLst/>
          </a:prstGeom>
        </p:spPr>
        <p:txBody>
          <a:bodyPr anchorCtr="0" anchor="t" bIns="91425" lIns="91425" rIns="91425" tIns="91425">
            <a:noAutofit/>
          </a:bodyPr>
          <a:lstStyle/>
          <a:p>
            <a:pPr indent="-228600" lvl="0" marL="457200" rtl="0">
              <a:spcBef>
                <a:spcPts val="0"/>
              </a:spcBef>
              <a:buClr>
                <a:srgbClr val="008CC9"/>
              </a:buClr>
            </a:pPr>
            <a:r>
              <a:rPr lang="en-GB">
                <a:solidFill>
                  <a:srgbClr val="008CC9"/>
                </a:solidFill>
              </a:rPr>
              <a:t>Apache Spark™ is a fast and general engine for large-scale data processing</a:t>
            </a:r>
          </a:p>
          <a:p>
            <a:pPr indent="-228600" lvl="0" marL="457200" rtl="0">
              <a:spcBef>
                <a:spcPts val="0"/>
              </a:spcBef>
              <a:buClr>
                <a:srgbClr val="008CC9"/>
              </a:buClr>
            </a:pPr>
            <a:r>
              <a:rPr lang="en-GB">
                <a:solidFill>
                  <a:srgbClr val="008CC9"/>
                </a:solidFill>
              </a:rPr>
              <a:t>DAG Execution Engine</a:t>
            </a:r>
          </a:p>
          <a:p>
            <a:pPr indent="-228600" lvl="0" marL="457200" rtl="0">
              <a:spcBef>
                <a:spcPts val="0"/>
              </a:spcBef>
              <a:buClr>
                <a:srgbClr val="008CC9"/>
              </a:buClr>
            </a:pPr>
            <a:r>
              <a:rPr lang="en-GB">
                <a:solidFill>
                  <a:srgbClr val="008CC9"/>
                </a:solidFill>
              </a:rPr>
              <a:t>Cyclic Dataflow</a:t>
            </a:r>
          </a:p>
          <a:p>
            <a:pPr indent="-228600" lvl="0" marL="457200" rtl="0">
              <a:spcBef>
                <a:spcPts val="0"/>
              </a:spcBef>
              <a:buClr>
                <a:srgbClr val="008CC9"/>
              </a:buClr>
            </a:pPr>
            <a:r>
              <a:rPr lang="en-GB">
                <a:solidFill>
                  <a:srgbClr val="008CC9"/>
                </a:solidFill>
              </a:rPr>
              <a:t>In-memory caching and faster execution </a:t>
            </a:r>
          </a:p>
          <a:p>
            <a:pPr indent="-228600" lvl="0" marL="457200" rtl="0">
              <a:spcBef>
                <a:spcPts val="0"/>
              </a:spcBef>
              <a:buClr>
                <a:srgbClr val="008CC9"/>
              </a:buClr>
            </a:pPr>
            <a:r>
              <a:rPr lang="en-GB">
                <a:solidFill>
                  <a:srgbClr val="008CC9"/>
                </a:solidFill>
              </a:rPr>
              <a:t>Using RDD(Resilient Distributed Datasets)</a:t>
            </a:r>
          </a:p>
          <a:p>
            <a:pPr indent="-228600" lvl="0" marL="457200" rtl="0">
              <a:spcBef>
                <a:spcPts val="0"/>
              </a:spcBef>
              <a:buClr>
                <a:srgbClr val="008CC9"/>
              </a:buClr>
            </a:pPr>
            <a:r>
              <a:rPr lang="en-GB">
                <a:solidFill>
                  <a:srgbClr val="008CC9"/>
                </a:solidFill>
              </a:rPr>
              <a:t>Supports applications written in</a:t>
            </a:r>
          </a:p>
          <a:p>
            <a:pPr indent="-228600" lvl="1" marL="914400" rtl="0">
              <a:spcBef>
                <a:spcPts val="0"/>
              </a:spcBef>
              <a:buClr>
                <a:srgbClr val="008CC9"/>
              </a:buClr>
            </a:pPr>
            <a:r>
              <a:rPr lang="en-GB">
                <a:solidFill>
                  <a:srgbClr val="008CC9"/>
                </a:solidFill>
              </a:rPr>
              <a:t> Java</a:t>
            </a:r>
          </a:p>
          <a:p>
            <a:pPr indent="-228600" lvl="1" marL="914400" rtl="0">
              <a:spcBef>
                <a:spcPts val="0"/>
              </a:spcBef>
              <a:buClr>
                <a:srgbClr val="008CC9"/>
              </a:buClr>
            </a:pPr>
            <a:r>
              <a:rPr lang="en-GB">
                <a:solidFill>
                  <a:srgbClr val="008CC9"/>
                </a:solidFill>
              </a:rPr>
              <a:t>Python</a:t>
            </a:r>
          </a:p>
          <a:p>
            <a:pPr indent="-228600" lvl="1" marL="914400" rtl="0">
              <a:spcBef>
                <a:spcPts val="0"/>
              </a:spcBef>
              <a:buClr>
                <a:srgbClr val="008CC9"/>
              </a:buClr>
            </a:pPr>
            <a:r>
              <a:rPr lang="en-GB">
                <a:solidFill>
                  <a:srgbClr val="008CC9"/>
                </a:solidFill>
              </a:rPr>
              <a:t>Scala</a:t>
            </a:r>
          </a:p>
          <a:p>
            <a:pPr indent="-228600" lvl="0" marL="457200" rtl="0">
              <a:spcBef>
                <a:spcPts val="0"/>
              </a:spcBef>
              <a:buClr>
                <a:srgbClr val="008CC9"/>
              </a:buClr>
            </a:pPr>
            <a:r>
              <a:rPr lang="en-GB">
                <a:solidFill>
                  <a:srgbClr val="008CC9"/>
                </a:solidFill>
              </a:rPr>
              <a:t>Over 80 operators to facilitate parallel apps</a:t>
            </a:r>
          </a:p>
        </p:txBody>
      </p:sp>
      <p:sp>
        <p:nvSpPr>
          <p:cNvPr id="93" name="Shape 93"/>
          <p:cNvSpPr txBox="1"/>
          <p:nvPr/>
        </p:nvSpPr>
        <p:spPr>
          <a:xfrm>
            <a:off x="364250" y="4746150"/>
            <a:ext cx="6357600" cy="741600"/>
          </a:xfrm>
          <a:prstGeom prst="rect">
            <a:avLst/>
          </a:prstGeom>
          <a:noFill/>
          <a:ln>
            <a:noFill/>
          </a:ln>
        </p:spPr>
        <p:txBody>
          <a:bodyPr anchorCtr="0" anchor="t" bIns="91425" lIns="91425" rIns="91425" tIns="91425">
            <a:noAutofit/>
          </a:bodyPr>
          <a:lstStyle/>
          <a:p>
            <a:pPr lvl="0">
              <a:spcBef>
                <a:spcPts val="0"/>
              </a:spcBef>
              <a:buNone/>
            </a:pPr>
            <a:r>
              <a:rPr lang="en-GB" sz="600">
                <a:solidFill>
                  <a:srgbClr val="999999"/>
                </a:solidFill>
              </a:rPr>
              <a:t>http://spark.apache.org/images/spark-logo-trademark.png</a:t>
            </a:r>
          </a:p>
        </p:txBody>
      </p:sp>
      <p:pic>
        <p:nvPicPr>
          <p:cNvPr id="94" name="Shape 94"/>
          <p:cNvPicPr preferRelativeResize="0"/>
          <p:nvPr/>
        </p:nvPicPr>
        <p:blipFill>
          <a:blip r:embed="rId3">
            <a:alphaModFix/>
          </a:blip>
          <a:stretch>
            <a:fillRect/>
          </a:stretch>
        </p:blipFill>
        <p:spPr>
          <a:xfrm>
            <a:off x="5701225" y="1658150"/>
            <a:ext cx="3186625" cy="25822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8" name="Shape 98"/>
        <p:cNvGrpSpPr/>
        <p:nvPr/>
      </p:nvGrpSpPr>
      <p:grpSpPr>
        <a:xfrm>
          <a:off x="0" y="0"/>
          <a:ext cx="0" cy="0"/>
          <a:chOff x="0" y="0"/>
          <a:chExt cx="0" cy="0"/>
        </a:xfrm>
      </p:grpSpPr>
      <p:sp>
        <p:nvSpPr>
          <p:cNvPr id="99" name="Shape 99"/>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Programming Paradigm</a:t>
            </a:r>
          </a:p>
        </p:txBody>
      </p:sp>
      <p:sp>
        <p:nvSpPr>
          <p:cNvPr id="100" name="Shape 100"/>
          <p:cNvSpPr txBox="1"/>
          <p:nvPr>
            <p:ph idx="1" type="body"/>
          </p:nvPr>
        </p:nvSpPr>
        <p:spPr>
          <a:xfrm>
            <a:off x="311700" y="1266325"/>
            <a:ext cx="4931100" cy="3302700"/>
          </a:xfrm>
          <a:prstGeom prst="rect">
            <a:avLst/>
          </a:prstGeom>
        </p:spPr>
        <p:txBody>
          <a:bodyPr anchorCtr="0" anchor="t" bIns="91425" lIns="91425" rIns="91425" tIns="91425">
            <a:noAutofit/>
          </a:bodyPr>
          <a:lstStyle/>
          <a:p>
            <a:pPr indent="-381000" lvl="0" marL="457200" rtl="0">
              <a:spcBef>
                <a:spcPts val="0"/>
              </a:spcBef>
              <a:buClr>
                <a:srgbClr val="008CC9"/>
              </a:buClr>
              <a:buSzPct val="100000"/>
              <a:buFont typeface="Arial"/>
            </a:pPr>
            <a:r>
              <a:rPr lang="en-GB" sz="2400">
                <a:solidFill>
                  <a:srgbClr val="008CC9"/>
                </a:solidFill>
                <a:highlight>
                  <a:srgbClr val="FFFFFF"/>
                </a:highlight>
                <a:latin typeface="Arial"/>
                <a:ea typeface="Arial"/>
                <a:cs typeface="Arial"/>
                <a:sym typeface="Arial"/>
              </a:rPr>
              <a:t>Distribute a large data set on multiple nodes</a:t>
            </a:r>
          </a:p>
          <a:p>
            <a:pPr indent="-381000" lvl="0" marL="457200" rtl="0">
              <a:spcBef>
                <a:spcPts val="0"/>
              </a:spcBef>
              <a:buClr>
                <a:srgbClr val="008CC9"/>
              </a:buClr>
              <a:buSzPct val="100000"/>
              <a:buFont typeface="Arial"/>
            </a:pPr>
            <a:r>
              <a:rPr lang="en-GB" sz="2400">
                <a:solidFill>
                  <a:srgbClr val="008CC9"/>
                </a:solidFill>
                <a:highlight>
                  <a:srgbClr val="FFFFFF"/>
                </a:highlight>
                <a:latin typeface="Arial"/>
                <a:ea typeface="Arial"/>
                <a:cs typeface="Arial"/>
                <a:sym typeface="Arial"/>
              </a:rPr>
              <a:t>Map functions row by row </a:t>
            </a:r>
          </a:p>
          <a:p>
            <a:pPr indent="-381000" lvl="0" marL="457200" rtl="0">
              <a:spcBef>
                <a:spcPts val="0"/>
              </a:spcBef>
              <a:buClr>
                <a:srgbClr val="008CC9"/>
              </a:buClr>
              <a:buSzPct val="100000"/>
              <a:buFont typeface="Arial"/>
            </a:pPr>
            <a:r>
              <a:rPr lang="en-GB" sz="2400">
                <a:solidFill>
                  <a:srgbClr val="008CC9"/>
                </a:solidFill>
                <a:highlight>
                  <a:srgbClr val="FFFFFF"/>
                </a:highlight>
                <a:latin typeface="Arial"/>
                <a:ea typeface="Arial"/>
                <a:cs typeface="Arial"/>
                <a:sym typeface="Arial"/>
              </a:rPr>
              <a:t>Group data by a key</a:t>
            </a:r>
          </a:p>
          <a:p>
            <a:pPr indent="-381000" lvl="0" marL="457200">
              <a:spcBef>
                <a:spcPts val="0"/>
              </a:spcBef>
              <a:buClr>
                <a:srgbClr val="008CC9"/>
              </a:buClr>
              <a:buSzPct val="100000"/>
              <a:buFont typeface="Arial"/>
            </a:pPr>
            <a:r>
              <a:rPr lang="en-GB" sz="2400">
                <a:solidFill>
                  <a:srgbClr val="008CC9"/>
                </a:solidFill>
                <a:highlight>
                  <a:srgbClr val="FFFFFF"/>
                </a:highlight>
                <a:latin typeface="Arial"/>
                <a:ea typeface="Arial"/>
                <a:cs typeface="Arial"/>
                <a:sym typeface="Arial"/>
              </a:rPr>
              <a:t>Perform aggregate operations</a:t>
            </a:r>
          </a:p>
        </p:txBody>
      </p:sp>
      <p:pic>
        <p:nvPicPr>
          <p:cNvPr id="101" name="Shape 101"/>
          <p:cNvPicPr preferRelativeResize="0"/>
          <p:nvPr/>
        </p:nvPicPr>
        <p:blipFill>
          <a:blip r:embed="rId3">
            <a:alphaModFix/>
          </a:blip>
          <a:stretch>
            <a:fillRect/>
          </a:stretch>
        </p:blipFill>
        <p:spPr>
          <a:xfrm>
            <a:off x="5542300" y="844887"/>
            <a:ext cx="3447175" cy="3991074"/>
          </a:xfrm>
          <a:prstGeom prst="rect">
            <a:avLst/>
          </a:prstGeom>
          <a:noFill/>
          <a:ln>
            <a:noFill/>
          </a:ln>
        </p:spPr>
      </p:pic>
      <p:sp>
        <p:nvSpPr>
          <p:cNvPr id="102" name="Shape 102"/>
          <p:cNvSpPr txBox="1"/>
          <p:nvPr/>
        </p:nvSpPr>
        <p:spPr>
          <a:xfrm>
            <a:off x="408400" y="4823400"/>
            <a:ext cx="7020000" cy="741600"/>
          </a:xfrm>
          <a:prstGeom prst="rect">
            <a:avLst/>
          </a:prstGeom>
          <a:noFill/>
          <a:ln>
            <a:noFill/>
          </a:ln>
        </p:spPr>
        <p:txBody>
          <a:bodyPr anchorCtr="0" anchor="t" bIns="91425" lIns="91425" rIns="91425" tIns="91425">
            <a:noAutofit/>
          </a:bodyPr>
          <a:lstStyle/>
          <a:p>
            <a:pPr lvl="0">
              <a:spcBef>
                <a:spcPts val="0"/>
              </a:spcBef>
              <a:buNone/>
            </a:pPr>
            <a:r>
              <a:rPr lang="en-GB" sz="600">
                <a:solidFill>
                  <a:srgbClr val="B7B7B7"/>
                </a:solidFill>
              </a:rPr>
              <a:t>http://1.bp.blogspot.com/-n4yvEQU--bQ/VHktMl5yzSI/AAAAAAAABI8/rmDb69CpgUE/s1600/p1.png</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Spark: Tying it all together</a:t>
            </a:r>
          </a:p>
        </p:txBody>
      </p:sp>
      <p:sp>
        <p:nvSpPr>
          <p:cNvPr id="108" name="Shape 108"/>
          <p:cNvSpPr txBox="1"/>
          <p:nvPr>
            <p:ph idx="1" type="body"/>
          </p:nvPr>
        </p:nvSpPr>
        <p:spPr>
          <a:xfrm>
            <a:off x="311700" y="1266325"/>
            <a:ext cx="8520600" cy="3302700"/>
          </a:xfrm>
          <a:prstGeom prst="rect">
            <a:avLst/>
          </a:prstGeom>
        </p:spPr>
        <p:txBody>
          <a:bodyPr anchorCtr="0" anchor="t" bIns="91425" lIns="91425" rIns="91425" tIns="91425">
            <a:noAutofit/>
          </a:bodyPr>
          <a:lstStyle/>
          <a:p>
            <a:pPr lvl="0">
              <a:spcBef>
                <a:spcPts val="0"/>
              </a:spcBef>
              <a:buNone/>
            </a:pPr>
            <a:r>
              <a:t/>
            </a:r>
            <a:endParaRPr sz="1700">
              <a:solidFill>
                <a:schemeClr val="dk1"/>
              </a:solidFill>
            </a:endParaRPr>
          </a:p>
          <a:p>
            <a:pPr lvl="0">
              <a:spcBef>
                <a:spcPts val="0"/>
              </a:spcBef>
              <a:buNone/>
            </a:pPr>
            <a:r>
              <a:t/>
            </a:r>
            <a:endParaRPr sz="1700">
              <a:solidFill>
                <a:schemeClr val="dk1"/>
              </a:solidFill>
            </a:endParaRPr>
          </a:p>
          <a:p>
            <a:pPr lvl="0">
              <a:spcBef>
                <a:spcPts val="0"/>
              </a:spcBef>
              <a:buNone/>
            </a:pPr>
            <a:r>
              <a:t/>
            </a:r>
            <a:endParaRPr sz="1700">
              <a:solidFill>
                <a:schemeClr val="dk1"/>
              </a:solidFill>
            </a:endParaRPr>
          </a:p>
          <a:p>
            <a:pPr lvl="0">
              <a:spcBef>
                <a:spcPts val="0"/>
              </a:spcBef>
              <a:buNone/>
            </a:pPr>
            <a:r>
              <a:t/>
            </a:r>
            <a:endParaRPr sz="1700">
              <a:solidFill>
                <a:schemeClr val="dk1"/>
              </a:solidFill>
            </a:endParaRPr>
          </a:p>
          <a:p>
            <a:pPr lvl="0">
              <a:spcBef>
                <a:spcPts val="0"/>
              </a:spcBef>
              <a:buNone/>
            </a:pPr>
            <a:r>
              <a:t/>
            </a:r>
            <a:endParaRPr sz="1700">
              <a:solidFill>
                <a:schemeClr val="dk1"/>
              </a:solidFill>
            </a:endParaRPr>
          </a:p>
          <a:p>
            <a:pPr lvl="0">
              <a:spcBef>
                <a:spcPts val="0"/>
              </a:spcBef>
              <a:buNone/>
            </a:pPr>
            <a:r>
              <a:t/>
            </a:r>
            <a:endParaRPr sz="1700">
              <a:solidFill>
                <a:schemeClr val="dk1"/>
              </a:solidFill>
            </a:endParaRPr>
          </a:p>
          <a:p>
            <a:pPr lvl="0">
              <a:spcBef>
                <a:spcPts val="0"/>
              </a:spcBef>
              <a:buNone/>
            </a:pPr>
            <a:r>
              <a:t/>
            </a:r>
            <a:endParaRPr sz="1700">
              <a:solidFill>
                <a:schemeClr val="dk1"/>
              </a:solidFill>
            </a:endParaRPr>
          </a:p>
          <a:p>
            <a:pPr lvl="0">
              <a:spcBef>
                <a:spcPts val="0"/>
              </a:spcBef>
              <a:buNone/>
            </a:pPr>
            <a:r>
              <a:rPr lang="en-GB" sz="600">
                <a:solidFill>
                  <a:srgbClr val="999999"/>
                </a:solidFill>
              </a:rPr>
              <a:t>http://2s7gjr373w3x22jf92z99mgm5w-wpengine.netdna-ssl.com/wp-content/uploads/2015/11/spark-streaming-datanami.png</a:t>
            </a:r>
          </a:p>
        </p:txBody>
      </p:sp>
      <p:pic>
        <p:nvPicPr>
          <p:cNvPr id="109" name="Shape 109"/>
          <p:cNvPicPr preferRelativeResize="0"/>
          <p:nvPr/>
        </p:nvPicPr>
        <p:blipFill>
          <a:blip r:embed="rId3">
            <a:alphaModFix/>
          </a:blip>
          <a:stretch>
            <a:fillRect/>
          </a:stretch>
        </p:blipFill>
        <p:spPr>
          <a:xfrm>
            <a:off x="463575" y="1103750"/>
            <a:ext cx="7913926" cy="33443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3" name="Shape 113"/>
        <p:cNvGrpSpPr/>
        <p:nvPr/>
      </p:nvGrpSpPr>
      <p:grpSpPr>
        <a:xfrm>
          <a:off x="0" y="0"/>
          <a:ext cx="0" cy="0"/>
          <a:chOff x="0" y="0"/>
          <a:chExt cx="0" cy="0"/>
        </a:xfrm>
      </p:grpSpPr>
      <p:sp>
        <p:nvSpPr>
          <p:cNvPr id="114" name="Shape 114"/>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Clr>
                <a:schemeClr val="dk1"/>
              </a:buClr>
              <a:buSzPct val="30555"/>
              <a:buFont typeface="Arial"/>
              <a:buNone/>
            </a:pPr>
            <a:r>
              <a:rPr lang="en-GB"/>
              <a:t>Architecture Overview</a:t>
            </a:r>
          </a:p>
        </p:txBody>
      </p:sp>
      <p:sp>
        <p:nvSpPr>
          <p:cNvPr id="115" name="Shape 115"/>
          <p:cNvSpPr txBox="1"/>
          <p:nvPr/>
        </p:nvSpPr>
        <p:spPr>
          <a:xfrm>
            <a:off x="110375" y="4039750"/>
            <a:ext cx="8853300" cy="1521000"/>
          </a:xfrm>
          <a:prstGeom prst="rect">
            <a:avLst/>
          </a:prstGeom>
          <a:noFill/>
          <a:ln>
            <a:noFill/>
          </a:ln>
        </p:spPr>
        <p:txBody>
          <a:bodyPr anchorCtr="0" anchor="ctr" bIns="91425" lIns="91425" rIns="91425" tIns="91425">
            <a:noAutofit/>
          </a:bodyPr>
          <a:lstStyle/>
          <a:p>
            <a:pPr lvl="0" rtl="0">
              <a:spcBef>
                <a:spcPts val="0"/>
              </a:spcBef>
              <a:buNone/>
            </a:pPr>
            <a:r>
              <a:rPr lang="en-GB" sz="600"/>
              <a:t>https://media.licdn.com/mpr/mpr/shrinknp_800_800/AAEAAQAAAAAAAAbEAAAAJDMwMDUxZTkwLTA1MjMtNDkxZS05NTU1LTA2NjNjOGQxYWIwNg.jpg</a:t>
            </a:r>
          </a:p>
        </p:txBody>
      </p:sp>
      <p:pic>
        <p:nvPicPr>
          <p:cNvPr id="116" name="Shape 116"/>
          <p:cNvPicPr preferRelativeResize="0"/>
          <p:nvPr/>
        </p:nvPicPr>
        <p:blipFill rotWithShape="1">
          <a:blip r:embed="rId3">
            <a:alphaModFix/>
          </a:blip>
          <a:srcRect b="12960" l="0" r="0" t="22973"/>
          <a:stretch/>
        </p:blipFill>
        <p:spPr>
          <a:xfrm>
            <a:off x="4359824" y="1152475"/>
            <a:ext cx="4603849" cy="3366299"/>
          </a:xfrm>
          <a:prstGeom prst="rect">
            <a:avLst/>
          </a:prstGeom>
          <a:noFill/>
          <a:ln>
            <a:noFill/>
          </a:ln>
        </p:spPr>
      </p:pic>
      <p:sp>
        <p:nvSpPr>
          <p:cNvPr id="117" name="Shape 117"/>
          <p:cNvSpPr txBox="1"/>
          <p:nvPr>
            <p:ph idx="1" type="body"/>
          </p:nvPr>
        </p:nvSpPr>
        <p:spPr>
          <a:xfrm>
            <a:off x="311700" y="1207650"/>
            <a:ext cx="3999900" cy="3416400"/>
          </a:xfrm>
          <a:prstGeom prst="rect">
            <a:avLst/>
          </a:prstGeom>
        </p:spPr>
        <p:txBody>
          <a:bodyPr anchorCtr="0" anchor="t" bIns="91425" lIns="91425" rIns="91425" tIns="91425">
            <a:noAutofit/>
          </a:bodyPr>
          <a:lstStyle/>
          <a:p>
            <a:pPr lvl="0">
              <a:lnSpc>
                <a:spcPct val="100000"/>
              </a:lnSpc>
              <a:spcBef>
                <a:spcPts val="0"/>
              </a:spcBef>
              <a:spcAft>
                <a:spcPts val="0"/>
              </a:spcAft>
              <a:buClr>
                <a:schemeClr val="dk1"/>
              </a:buClr>
              <a:buSzPct val="61111"/>
              <a:buFont typeface="Arial"/>
              <a:buNone/>
            </a:pPr>
            <a:r>
              <a:rPr lang="en-GB" sz="1800">
                <a:solidFill>
                  <a:srgbClr val="008CC9"/>
                </a:solidFill>
              </a:rPr>
              <a:t>Components:</a:t>
            </a:r>
          </a:p>
          <a:p>
            <a:pPr indent="-342900" lvl="0" marL="457200" rtl="0">
              <a:lnSpc>
                <a:spcPct val="100000"/>
              </a:lnSpc>
              <a:spcBef>
                <a:spcPts val="0"/>
              </a:spcBef>
              <a:spcAft>
                <a:spcPts val="0"/>
              </a:spcAft>
              <a:buClr>
                <a:srgbClr val="008CC9"/>
              </a:buClr>
              <a:buSzPct val="100000"/>
              <a:buChar char="●"/>
            </a:pPr>
            <a:r>
              <a:rPr lang="en-GB" sz="1800">
                <a:solidFill>
                  <a:srgbClr val="008CC9"/>
                </a:solidFill>
              </a:rPr>
              <a:t>Applications</a:t>
            </a:r>
          </a:p>
          <a:p>
            <a:pPr indent="-342900" lvl="1" marL="914400" rtl="0">
              <a:lnSpc>
                <a:spcPct val="100000"/>
              </a:lnSpc>
              <a:spcBef>
                <a:spcPts val="0"/>
              </a:spcBef>
              <a:spcAft>
                <a:spcPts val="0"/>
              </a:spcAft>
              <a:buClr>
                <a:srgbClr val="008CC9"/>
              </a:buClr>
              <a:buSzPct val="100000"/>
              <a:buChar char="○"/>
            </a:pPr>
            <a:r>
              <a:rPr lang="en-GB" sz="1800">
                <a:solidFill>
                  <a:srgbClr val="008CC9"/>
                </a:solidFill>
              </a:rPr>
              <a:t>Hive</a:t>
            </a:r>
          </a:p>
          <a:p>
            <a:pPr indent="-342900" lvl="0" marL="457200" rtl="0">
              <a:lnSpc>
                <a:spcPct val="100000"/>
              </a:lnSpc>
              <a:spcBef>
                <a:spcPts val="0"/>
              </a:spcBef>
              <a:spcAft>
                <a:spcPts val="0"/>
              </a:spcAft>
              <a:buClr>
                <a:srgbClr val="008CC9"/>
              </a:buClr>
              <a:buSzPct val="100000"/>
              <a:buChar char="●"/>
            </a:pPr>
            <a:r>
              <a:rPr lang="en-GB" sz="1800">
                <a:solidFill>
                  <a:srgbClr val="008CC9"/>
                </a:solidFill>
              </a:rPr>
              <a:t>Data Processing Engines</a:t>
            </a:r>
          </a:p>
          <a:p>
            <a:pPr indent="-342900" lvl="1" marL="914400" rtl="0">
              <a:lnSpc>
                <a:spcPct val="100000"/>
              </a:lnSpc>
              <a:spcBef>
                <a:spcPts val="0"/>
              </a:spcBef>
              <a:spcAft>
                <a:spcPts val="0"/>
              </a:spcAft>
              <a:buClr>
                <a:srgbClr val="008CC9"/>
              </a:buClr>
              <a:buSzPct val="100000"/>
              <a:buChar char="○"/>
            </a:pPr>
            <a:r>
              <a:rPr lang="en-GB" sz="1800">
                <a:solidFill>
                  <a:srgbClr val="008CC9"/>
                </a:solidFill>
              </a:rPr>
              <a:t>Spark</a:t>
            </a:r>
          </a:p>
          <a:p>
            <a:pPr indent="-342900" lvl="0" marL="457200" rtl="0">
              <a:lnSpc>
                <a:spcPct val="100000"/>
              </a:lnSpc>
              <a:spcBef>
                <a:spcPts val="0"/>
              </a:spcBef>
              <a:spcAft>
                <a:spcPts val="0"/>
              </a:spcAft>
              <a:buClr>
                <a:srgbClr val="008CC9"/>
              </a:buClr>
              <a:buSzPct val="100000"/>
              <a:buChar char="●"/>
            </a:pPr>
            <a:r>
              <a:rPr lang="en-GB" sz="1800">
                <a:solidFill>
                  <a:srgbClr val="008CC9"/>
                </a:solidFill>
              </a:rPr>
              <a:t>App and resource management</a:t>
            </a:r>
          </a:p>
          <a:p>
            <a:pPr indent="-342900" lvl="1" marL="914400">
              <a:lnSpc>
                <a:spcPct val="100000"/>
              </a:lnSpc>
              <a:spcBef>
                <a:spcPts val="0"/>
              </a:spcBef>
              <a:spcAft>
                <a:spcPts val="0"/>
              </a:spcAft>
              <a:buClr>
                <a:srgbClr val="008CC9"/>
              </a:buClr>
              <a:buSzPct val="100000"/>
              <a:buChar char="○"/>
            </a:pPr>
            <a:r>
              <a:rPr lang="en-GB" sz="1800">
                <a:solidFill>
                  <a:srgbClr val="008CC9"/>
                </a:solidFill>
              </a:rPr>
              <a:t>YARN</a:t>
            </a:r>
          </a:p>
          <a:p>
            <a:pPr lvl="0">
              <a:spcBef>
                <a:spcPts val="0"/>
              </a:spcBef>
              <a:buNone/>
            </a:pPr>
            <a:r>
              <a:t/>
            </a:r>
            <a:endParaRPr>
              <a:solidFill>
                <a:srgbClr val="666666"/>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sp>
        <p:nvSpPr>
          <p:cNvPr id="122" name="Shape 122"/>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rPr lang="en-GB"/>
              <a:t>Spark Architecture (master/slave architecture)</a:t>
            </a:r>
          </a:p>
        </p:txBody>
      </p:sp>
      <p:pic>
        <p:nvPicPr>
          <p:cNvPr descr="Untitled.png" id="123" name="Shape 123"/>
          <p:cNvPicPr preferRelativeResize="0"/>
          <p:nvPr/>
        </p:nvPicPr>
        <p:blipFill>
          <a:blip r:embed="rId3">
            <a:alphaModFix/>
          </a:blip>
          <a:stretch>
            <a:fillRect/>
          </a:stretch>
        </p:blipFill>
        <p:spPr>
          <a:xfrm>
            <a:off x="1766887" y="1109662"/>
            <a:ext cx="5610225" cy="3838575"/>
          </a:xfrm>
          <a:prstGeom prst="rect">
            <a:avLst/>
          </a:prstGeom>
          <a:noFill/>
          <a:ln>
            <a:noFill/>
          </a:ln>
        </p:spPr>
      </p:pic>
      <p:sp>
        <p:nvSpPr>
          <p:cNvPr id="124" name="Shape 124"/>
          <p:cNvSpPr txBox="1"/>
          <p:nvPr/>
        </p:nvSpPr>
        <p:spPr>
          <a:xfrm>
            <a:off x="156325" y="2598025"/>
            <a:ext cx="1438200" cy="771000"/>
          </a:xfrm>
          <a:prstGeom prst="rect">
            <a:avLst/>
          </a:prstGeom>
          <a:noFill/>
          <a:ln>
            <a:noFill/>
          </a:ln>
        </p:spPr>
        <p:txBody>
          <a:bodyPr anchorCtr="0" anchor="t" bIns="91425" lIns="91425" rIns="91425" tIns="91425">
            <a:noAutofit/>
          </a:bodyPr>
          <a:lstStyle/>
          <a:p>
            <a:pPr lvl="0">
              <a:spcBef>
                <a:spcPts val="0"/>
              </a:spcBef>
              <a:buNone/>
            </a:pPr>
            <a:r>
              <a:rPr lang="en-GB">
                <a:solidFill>
                  <a:srgbClr val="008CC9"/>
                </a:solidFill>
              </a:rPr>
              <a:t>SparkEnv</a:t>
            </a:r>
          </a:p>
          <a:p>
            <a:pPr lvl="0">
              <a:spcBef>
                <a:spcPts val="0"/>
              </a:spcBef>
              <a:buNone/>
            </a:pPr>
            <a:r>
              <a:rPr lang="en-GB">
                <a:solidFill>
                  <a:srgbClr val="008CC9"/>
                </a:solidFill>
              </a:rPr>
              <a:t>TaskScheduler</a:t>
            </a:r>
          </a:p>
          <a:p>
            <a:pPr lvl="0">
              <a:spcBef>
                <a:spcPts val="0"/>
              </a:spcBef>
              <a:buNone/>
            </a:pPr>
            <a:r>
              <a:rPr lang="en-GB">
                <a:solidFill>
                  <a:srgbClr val="008CC9"/>
                </a:solidFill>
              </a:rPr>
              <a:t>DAGScheduler</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8" name="Shape 128"/>
        <p:cNvGrpSpPr/>
        <p:nvPr/>
      </p:nvGrpSpPr>
      <p:grpSpPr>
        <a:xfrm>
          <a:off x="0" y="0"/>
          <a:ext cx="0" cy="0"/>
          <a:chOff x="0" y="0"/>
          <a:chExt cx="0" cy="0"/>
        </a:xfrm>
      </p:grpSpPr>
      <p:sp>
        <p:nvSpPr>
          <p:cNvPr id="129" name="Shape 129"/>
          <p:cNvSpPr txBox="1"/>
          <p:nvPr>
            <p:ph type="title"/>
          </p:nvPr>
        </p:nvSpPr>
        <p:spPr>
          <a:xfrm>
            <a:off x="311700" y="445025"/>
            <a:ext cx="8520600" cy="707400"/>
          </a:xfrm>
          <a:prstGeom prst="rect">
            <a:avLst/>
          </a:prstGeom>
        </p:spPr>
        <p:txBody>
          <a:bodyPr anchorCtr="0" anchor="t" bIns="91425" lIns="91425" rIns="91425" tIns="91425">
            <a:noAutofit/>
          </a:bodyPr>
          <a:lstStyle/>
          <a:p>
            <a:pPr lvl="0" rtl="0">
              <a:spcBef>
                <a:spcPts val="0"/>
              </a:spcBef>
              <a:buNone/>
            </a:pPr>
            <a:r>
              <a:rPr lang="en-GB"/>
              <a:t>Spark Performance</a:t>
            </a:r>
          </a:p>
        </p:txBody>
      </p:sp>
      <p:sp>
        <p:nvSpPr>
          <p:cNvPr id="130" name="Shape 130"/>
          <p:cNvSpPr txBox="1"/>
          <p:nvPr>
            <p:ph idx="1" type="body"/>
          </p:nvPr>
        </p:nvSpPr>
        <p:spPr>
          <a:xfrm>
            <a:off x="311700" y="1266325"/>
            <a:ext cx="4500600" cy="3302700"/>
          </a:xfrm>
          <a:prstGeom prst="rect">
            <a:avLst/>
          </a:prstGeom>
        </p:spPr>
        <p:txBody>
          <a:bodyPr anchorCtr="0" anchor="t" bIns="91425" lIns="91425" rIns="91425" tIns="91425">
            <a:noAutofit/>
          </a:bodyPr>
          <a:lstStyle/>
          <a:p>
            <a:pPr indent="-228600" lvl="0" marL="457200" rtl="0">
              <a:spcBef>
                <a:spcPts val="0"/>
              </a:spcBef>
              <a:buClr>
                <a:srgbClr val="008CC9"/>
              </a:buClr>
            </a:pPr>
            <a:r>
              <a:rPr lang="en-GB">
                <a:solidFill>
                  <a:srgbClr val="008CC9"/>
                </a:solidFill>
              </a:rPr>
              <a:t>Low-level Optimizations</a:t>
            </a:r>
          </a:p>
          <a:p>
            <a:pPr indent="-228600" lvl="1" marL="914400" rtl="0">
              <a:spcBef>
                <a:spcPts val="0"/>
              </a:spcBef>
              <a:buClr>
                <a:srgbClr val="008CC9"/>
              </a:buClr>
            </a:pPr>
            <a:r>
              <a:rPr b="1" lang="en-GB">
                <a:solidFill>
                  <a:srgbClr val="008CC9"/>
                </a:solidFill>
              </a:rPr>
              <a:t>DAG</a:t>
            </a:r>
            <a:r>
              <a:rPr lang="en-GB">
                <a:solidFill>
                  <a:srgbClr val="008CC9"/>
                </a:solidFill>
              </a:rPr>
              <a:t>( directed acyclic graph) of computation stages</a:t>
            </a:r>
          </a:p>
          <a:p>
            <a:pPr indent="-228600" lvl="1" marL="914400" rtl="0">
              <a:spcBef>
                <a:spcPts val="0"/>
              </a:spcBef>
              <a:buClr>
                <a:srgbClr val="008CC9"/>
              </a:buClr>
            </a:pPr>
            <a:r>
              <a:rPr b="1" lang="en-GB">
                <a:solidFill>
                  <a:srgbClr val="008CC9"/>
                </a:solidFill>
              </a:rPr>
              <a:t>Lazy evaluation</a:t>
            </a:r>
            <a:r>
              <a:rPr lang="en-GB">
                <a:solidFill>
                  <a:srgbClr val="008CC9"/>
                </a:solidFill>
              </a:rPr>
              <a:t>(Postpone any processing until really required for action)</a:t>
            </a:r>
          </a:p>
          <a:p>
            <a:pPr indent="-228600" lvl="0" marL="457200" rtl="0">
              <a:spcBef>
                <a:spcPts val="0"/>
              </a:spcBef>
              <a:buClr>
                <a:srgbClr val="008CC9"/>
              </a:buClr>
            </a:pPr>
            <a:r>
              <a:rPr lang="en-GB">
                <a:solidFill>
                  <a:srgbClr val="008CC9"/>
                </a:solidFill>
              </a:rPr>
              <a:t>Low-latency iterative workloads</a:t>
            </a:r>
          </a:p>
          <a:p>
            <a:pPr indent="-228600" lvl="1" marL="914400" rtl="0">
              <a:spcBef>
                <a:spcPts val="0"/>
              </a:spcBef>
              <a:buClr>
                <a:srgbClr val="008CC9"/>
              </a:buClr>
            </a:pPr>
            <a:r>
              <a:rPr lang="en-GB">
                <a:solidFill>
                  <a:srgbClr val="008CC9"/>
                </a:solidFill>
              </a:rPr>
              <a:t>Cache intermediate data in memory for faster model building and training</a:t>
            </a:r>
          </a:p>
        </p:txBody>
      </p:sp>
      <p:pic>
        <p:nvPicPr>
          <p:cNvPr id="131" name="Shape 131"/>
          <p:cNvPicPr preferRelativeResize="0"/>
          <p:nvPr/>
        </p:nvPicPr>
        <p:blipFill>
          <a:blip r:embed="rId3">
            <a:alphaModFix/>
          </a:blip>
          <a:stretch>
            <a:fillRect/>
          </a:stretch>
        </p:blipFill>
        <p:spPr>
          <a:xfrm>
            <a:off x="4943650" y="445025"/>
            <a:ext cx="4200349" cy="4411500"/>
          </a:xfrm>
          <a:prstGeom prst="rect">
            <a:avLst/>
          </a:prstGeom>
          <a:noFill/>
          <a:ln>
            <a:noFill/>
          </a:ln>
        </p:spPr>
      </p:pic>
      <p:sp>
        <p:nvSpPr>
          <p:cNvPr id="132" name="Shape 132"/>
          <p:cNvSpPr txBox="1"/>
          <p:nvPr/>
        </p:nvSpPr>
        <p:spPr>
          <a:xfrm>
            <a:off x="320100" y="4801325"/>
            <a:ext cx="6357600" cy="741600"/>
          </a:xfrm>
          <a:prstGeom prst="rect">
            <a:avLst/>
          </a:prstGeom>
          <a:noFill/>
          <a:ln>
            <a:noFill/>
          </a:ln>
        </p:spPr>
        <p:txBody>
          <a:bodyPr anchorCtr="0" anchor="t" bIns="91425" lIns="91425" rIns="91425" tIns="91425">
            <a:noAutofit/>
          </a:bodyPr>
          <a:lstStyle/>
          <a:p>
            <a:pPr lvl="0" rtl="0">
              <a:spcBef>
                <a:spcPts val="0"/>
              </a:spcBef>
              <a:buNone/>
            </a:pPr>
            <a:r>
              <a:rPr lang="en-GB" sz="600">
                <a:solidFill>
                  <a:srgbClr val="B7B7B7"/>
                </a:solidFill>
              </a:rPr>
              <a:t>http://image.slidesharecdn.com/6-150108024847-conversion-gate02/95/scala-and-spark-10-638.jpg?cb=1420685361</a:t>
            </a: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